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8.xml.rels" ContentType="application/vnd.openxmlformats-package.relationships+xml"/>
  <Override PartName="/ppt/slideMasters/slideMaster18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svg" ContentType="image/svg"/>
  <Override PartName="/ppt/media/image7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9.svg" ContentType="image/svg"/>
  <Override PartName="/ppt/media/image16.png" ContentType="image/png"/>
  <Override PartName="/ppt/media/image10.png" ContentType="image/png"/>
  <Override PartName="/ppt/media/image11.svg" ContentType="image/svg"/>
  <Override PartName="/ppt/media/image12.png" ContentType="image/png"/>
  <Override PartName="/ppt/media/image13.png" ContentType="image/png"/>
  <Override PartName="/ppt/media/image14.png" ContentType="image/png"/>
  <Override PartName="/ppt/media/image15.svg" ContentType="image/svg"/>
  <Override PartName="/ppt/media/image23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svg" ContentType="image/svg"/>
  <Override PartName="/ppt/media/image29.png" ContentType="image/png"/>
  <Override PartName="/ppt/media/image30.svg" ContentType="image/svg"/>
  <Override PartName="/ppt/media/image31.png" ContentType="image/png"/>
  <Override PartName="/ppt/media/image32.svg" ContentType="image/svg"/>
  <Override PartName="/ppt/media/image33.png" ContentType="image/png"/>
  <Override PartName="/ppt/media/image34.svg" ContentType="image/svg"/>
  <Override PartName="/ppt/media/image42.png" ContentType="image/png"/>
  <Override PartName="/ppt/media/image35.png" ContentType="image/png"/>
  <Override PartName="/ppt/media/image37.jpeg" ContentType="image/jpeg"/>
  <Override PartName="/ppt/media/image36.svg" ContentType="image/svg"/>
  <Override PartName="/ppt/media/image38.png" ContentType="image/png"/>
  <Override PartName="/ppt/media/image40.svg" ContentType="image/svg"/>
  <Override PartName="/ppt/media/image39.png" ContentType="image/png"/>
  <Override PartName="/ppt/media/image41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3" r:id="rId3"/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3588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5.xml"/><Relationship Id="rId4" Type="http://schemas.openxmlformats.org/officeDocument/2006/relationships/slideMaster" Target="slideMasters/slideMaster18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notes' format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dt" idx="4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ftr" idx="4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sldNum" idx="4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CE03D2F-63D9-48C6-AC07-ED69289D81A4}" type="slidenum"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25577A0-0098-4A95-AD77-E032B6560EBA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+mn-ea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759D061-4F95-46B9-85FE-1227BDD0049A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E43F226-0BDF-4B01-9504-66DBDA348984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6ABE27A-3522-4560-8435-00BD32B68EB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7C8DA0C-D541-4FED-B6F2-7469ADB5261C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E5B174A-E37B-4401-A1CF-273F8EF7457C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E208692-D95E-4AF5-BFCC-0EF319337AA8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1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image" Target="../media/image2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1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" name="Picture 9" descr="A blue and green background&#10;&#10;Description automatically generated"/>
          <p:cNvPicPr/>
          <p:nvPr/>
        </p:nvPicPr>
        <p:blipFill>
          <a:blip r:embed="rId3">
            <a:alphaModFix amt="47000"/>
          </a:blip>
          <a:srcRect l="0" t="0" r="23175" b="0"/>
          <a:stretch/>
        </p:blipFill>
        <p:spPr>
          <a:xfrm>
            <a:off x="-8280" y="0"/>
            <a:ext cx="12201480" cy="6905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440" y="365040"/>
            <a:ext cx="10516680" cy="13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90000"/>
              </a:lnSpc>
              <a:buNone/>
            </a:pPr>
            <a:r>
              <a:rPr b="0" lang="en-US" sz="2930" strike="noStrike" u="none">
                <a:solidFill>
                  <a:schemeClr val="lt1"/>
                </a:solidFill>
                <a:effectLst/>
                <a:uFillTx/>
                <a:latin typeface="TWK Everett Extrabold"/>
              </a:rPr>
              <a:t>Click to edit Master title style</a:t>
            </a:r>
            <a:endParaRPr b="0" lang="en-US" sz="293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838440" y="1825560"/>
            <a:ext cx="10516680" cy="435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52280" indent="-152280" defTabSz="609480">
              <a:lnSpc>
                <a:spcPct val="90000"/>
              </a:lnSpc>
              <a:spcBef>
                <a:spcPts val="666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4572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76212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06668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13716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1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rPr>
              <a:t>&lt;date/time&gt;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 idx="2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sldNum" idx="3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9B34345E-73A3-4F02-ABDA-0ED0EAEC5CCB}" type="slidenum">
              <a: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rPr>
              <a:t>&lt;number&gt;</a:t>
            </a:fld>
            <a:endParaRPr b="0" lang="en-GB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" name="Graphic 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409" t="33157" r="17373" b="22855"/>
          <a:stretch/>
        </p:blipFill>
        <p:spPr>
          <a:xfrm>
            <a:off x="-186840" y="-7632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" name="Picture 8" descr="A black and white text&#10;&#10;Description automatically generated"/>
          <p:cNvPicPr/>
          <p:nvPr/>
        </p:nvPicPr>
        <p:blipFill>
          <a:blip r:embed="rId6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66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440" y="365040"/>
            <a:ext cx="10516680" cy="13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90000"/>
              </a:lnSpc>
              <a:buNone/>
            </a:pPr>
            <a:r>
              <a:rPr b="0" lang="en-US" sz="2930" strike="noStrike" u="none">
                <a:solidFill>
                  <a:schemeClr val="lt1"/>
                </a:solidFill>
                <a:effectLst/>
                <a:uFillTx/>
                <a:latin typeface="TWK Everett Extrabold"/>
              </a:rPr>
              <a:t>Click to edit Master title style</a:t>
            </a:r>
            <a:endParaRPr b="0" lang="en-US" sz="293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pic>
        <p:nvPicPr>
          <p:cNvPr id="68" name="Graphic 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Picture 6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71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" name="Graphic 4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Picture 5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75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4060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90000"/>
              </a:lnSpc>
              <a:buNone/>
            </a:pPr>
            <a:r>
              <a:rPr b="0" lang="en-US" sz="2130" strike="noStrike" u="none">
                <a:solidFill>
                  <a:schemeClr val="lt1"/>
                </a:solidFill>
                <a:effectLst/>
                <a:uFillTx/>
                <a:latin typeface="TWK Everett Extrabold"/>
              </a:rPr>
              <a:t>Click to edit Master title style</a:t>
            </a:r>
            <a:endParaRPr b="0" lang="en-US" sz="213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184360" y="987480"/>
            <a:ext cx="617256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52280" indent="-152280" defTabSz="609480">
              <a:lnSpc>
                <a:spcPct val="90000"/>
              </a:lnSpc>
              <a:spcBef>
                <a:spcPts val="666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13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213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4572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level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76212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06668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13716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840600" y="2057400"/>
            <a:ext cx="3931920" cy="381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90000"/>
              </a:lnSpc>
              <a:spcBef>
                <a:spcPts val="666"/>
              </a:spcBef>
              <a:buNone/>
              <a:tabLst>
                <a:tab algn="l" pos="0"/>
              </a:tabLst>
            </a:pPr>
            <a:r>
              <a:rPr b="0" lang="en-US" sz="10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0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79" name="Graphic 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Picture 8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PlaceHolder 4"/>
          <p:cNvSpPr>
            <a:spLocks noGrp="1"/>
          </p:cNvSpPr>
          <p:nvPr>
            <p:ph type="dt" idx="7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rPr>
              <a:t>&lt;date/time&gt;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8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 idx="9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93BBA5AB-3582-4C49-87CE-84FC00D1D513}" type="slidenum">
              <a: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rPr>
              <a:t>&lt;number&gt;</a:t>
            </a:fld>
            <a:endParaRPr b="0" lang="en-GB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85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4060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90000"/>
              </a:lnSpc>
              <a:buNone/>
            </a:pPr>
            <a:r>
              <a:rPr b="0" lang="en-US" sz="2130" strike="noStrike" u="none">
                <a:solidFill>
                  <a:schemeClr val="lt1"/>
                </a:solidFill>
                <a:effectLst/>
                <a:uFillTx/>
                <a:latin typeface="TWK Everett Extrabold"/>
              </a:rPr>
              <a:t>Click to edit Master title style</a:t>
            </a:r>
            <a:endParaRPr b="0" lang="en-US" sz="213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184360" y="987480"/>
            <a:ext cx="617256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3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the outline text format</a:t>
            </a:r>
            <a:endParaRPr b="0" lang="en-US" sz="213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3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Outline Level</a:t>
            </a:r>
            <a:endParaRPr b="0" lang="en-US" sz="213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3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Outline Level</a:t>
            </a:r>
            <a:endParaRPr b="0" lang="en-US" sz="213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3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Outline Level</a:t>
            </a:r>
            <a:endParaRPr b="0" lang="en-US" sz="213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3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Outline Level</a:t>
            </a:r>
            <a:endParaRPr b="0" lang="en-US" sz="213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3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Sixth Outline Level</a:t>
            </a:r>
            <a:endParaRPr b="0" lang="en-US" sz="213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3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Seventh Outline Level</a:t>
            </a:r>
            <a:endParaRPr b="0" lang="en-US" sz="213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840600" y="2057400"/>
            <a:ext cx="3931920" cy="381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90000"/>
              </a:lnSpc>
              <a:spcBef>
                <a:spcPts val="666"/>
              </a:spcBef>
              <a:buNone/>
              <a:tabLst>
                <a:tab algn="l" pos="0"/>
              </a:tabLst>
            </a:pPr>
            <a:r>
              <a:rPr b="0" lang="en-US" sz="10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0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89" name="Graphic 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Picture 8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92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440" y="365040"/>
            <a:ext cx="10516680" cy="13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90000"/>
              </a:lnSpc>
              <a:buNone/>
            </a:pPr>
            <a:r>
              <a:rPr b="0" lang="en-US" sz="2930" strike="noStrike" u="none">
                <a:solidFill>
                  <a:schemeClr val="lt1"/>
                </a:solidFill>
                <a:effectLst/>
                <a:uFillTx/>
                <a:latin typeface="TWK Everett Extrabold"/>
              </a:rPr>
              <a:t>Click to edit Master title style</a:t>
            </a:r>
            <a:endParaRPr b="0" lang="en-US" sz="293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440" y="1825560"/>
            <a:ext cx="10516680" cy="435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152280" indent="-152280" defTabSz="609480">
              <a:lnSpc>
                <a:spcPct val="90000"/>
              </a:lnSpc>
              <a:spcBef>
                <a:spcPts val="666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4572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76212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06668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13716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95" name="Graphic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Picture 7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0d13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5"/>
          <p:cNvSpPr/>
          <p:nvPr/>
        </p:nvSpPr>
        <p:spPr>
          <a:xfrm>
            <a:off x="0" y="6772320"/>
            <a:ext cx="12193200" cy="85320"/>
          </a:xfrm>
          <a:prstGeom prst="rect">
            <a:avLst/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0680" bIns="4068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98" name="Picture 6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TWK Everett"/>
              </a:rPr>
              <a:t>Click to edit the title text format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the outline text format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Outline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Outline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Outline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Sixth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Seventh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ustom Layout">
    <p:bg>
      <p:bgPr>
        <a:solidFill>
          <a:srgbClr val="0d13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5"/>
          <p:cNvSpPr/>
          <p:nvPr/>
        </p:nvSpPr>
        <p:spPr>
          <a:xfrm>
            <a:off x="0" y="6772320"/>
            <a:ext cx="12193200" cy="85320"/>
          </a:xfrm>
          <a:prstGeom prst="rect">
            <a:avLst/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0680" bIns="4068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TWK Everett"/>
              </a:rPr>
              <a:t>Click to edit the title text format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the outline text format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Outline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Outline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Outline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Sixth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Seventh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Custom Layout">
    <p:bg>
      <p:bgPr>
        <a:solidFill>
          <a:srgbClr val="0d13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TWK Everett"/>
              </a:rPr>
              <a:t>Click to edit the title text format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the outline text format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Outline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Outline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Outline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Sixth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Seventh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07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4240" y="1122480"/>
            <a:ext cx="914472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GB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dt" idx="10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ftr" idx="11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sldNum" idx="12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D50CD3DC-F4F3-4953-9D48-6F92DBCCF363}" type="slidenum">
              <a: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14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8440" y="365040"/>
            <a:ext cx="105166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838440" y="1825560"/>
            <a:ext cx="1051668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dt" idx="13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ftr" idx="14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sldNum" idx="15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97C0DEFB-FDEB-4E35-9A1E-F8427F5D576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20" name="Graphic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Picture 7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11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6040" y="365040"/>
            <a:ext cx="2628720" cy="581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609480">
              <a:lnSpc>
                <a:spcPct val="90000"/>
              </a:lnSpc>
              <a:buNone/>
            </a:pPr>
            <a:r>
              <a:rPr b="0" lang="en-US" sz="2930" strike="noStrike" u="none">
                <a:solidFill>
                  <a:schemeClr val="lt1"/>
                </a:solidFill>
                <a:effectLst/>
                <a:uFillTx/>
                <a:latin typeface="TWK Everett Extrabold"/>
              </a:rPr>
              <a:t>Click to edit Master title style</a:t>
            </a:r>
            <a:endParaRPr b="0" lang="en-US" sz="293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440" y="365040"/>
            <a:ext cx="7785720" cy="581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152280" indent="-152280" defTabSz="609480">
              <a:lnSpc>
                <a:spcPct val="90000"/>
              </a:lnSpc>
              <a:spcBef>
                <a:spcPts val="666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4572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76212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06668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13716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14" name="Graphic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" name="Picture 7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23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72604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838440" y="365040"/>
            <a:ext cx="773496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6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 idx="17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 idx="18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6143C911-EEA5-4876-9CF0-DCD77C4B348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29" name="Graphic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0" name="Picture 7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32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SCC Overview"/>
          <p:cNvSpPr/>
          <p:nvPr/>
        </p:nvSpPr>
        <p:spPr>
          <a:xfrm>
            <a:off x="295200" y="281880"/>
            <a:ext cx="645120" cy="244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25560" rIns="25560" tIns="25560" bIns="25560" anchor="ctr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50" strike="noStrike" u="none">
                <a:solidFill>
                  <a:schemeClr val="lt1"/>
                </a:solidFill>
                <a:effectLst/>
                <a:uFillTx/>
                <a:latin typeface="Arial"/>
                <a:ea typeface="GT Walsheim Regular"/>
              </a:rPr>
              <a:t>scc.com</a:t>
            </a:r>
            <a:endParaRPr b="0" lang="en-GB" sz="1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95120" y="709200"/>
            <a:ext cx="10516680" cy="48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GB" sz="28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Title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95120" y="1560240"/>
            <a:ext cx="11703960" cy="48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level</a:t>
            </a:r>
            <a:endParaRPr b="0" lang="en-US" sz="18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level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level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36" name="Graphic 1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7" name="Picture 2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39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38440" y="365040"/>
            <a:ext cx="105166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838440" y="1825560"/>
            <a:ext cx="1051668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dt" idx="19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ftr" idx="20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sldNum" idx="21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9C61AB48-7FC6-40F5-9216-CF83B893DE8D}" type="slidenum">
              <a: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45" name="Picture 6" descr="A blue and green background&#10;&#10;Description automatically generated"/>
          <p:cNvPicPr/>
          <p:nvPr/>
        </p:nvPicPr>
        <p:blipFill>
          <a:blip r:embed="rId3">
            <a:alphaModFix amt="47000"/>
          </a:blip>
          <a:srcRect l="0" t="0" r="23175" b="0"/>
          <a:stretch/>
        </p:blipFill>
        <p:spPr>
          <a:xfrm>
            <a:off x="-8280" y="0"/>
            <a:ext cx="12201480" cy="690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" name="Graphic 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409" t="33157" r="17373" b="22855"/>
          <a:stretch/>
        </p:blipFill>
        <p:spPr>
          <a:xfrm>
            <a:off x="-186840" y="-7632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Picture 8" descr="A black and white text&#10;&#10;Description automatically generated"/>
          <p:cNvPicPr/>
          <p:nvPr/>
        </p:nvPicPr>
        <p:blipFill>
          <a:blip r:embed="rId6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49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668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668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dt" idx="22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ftr" idx="23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sldNum" idx="24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917C9856-963E-4A22-ADB0-2BEAB3CED889}" type="slidenum">
              <a: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55" name="Graphic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" name="Picture 7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Picture 8" descr="A blue and green background&#10;&#10;Description automatically generated"/>
          <p:cNvPicPr/>
          <p:nvPr/>
        </p:nvPicPr>
        <p:blipFill>
          <a:blip r:embed="rId6"/>
          <a:srcRect l="0" t="0" r="23175" b="0"/>
          <a:stretch/>
        </p:blipFill>
        <p:spPr>
          <a:xfrm>
            <a:off x="-123120" y="-66960"/>
            <a:ext cx="12316320" cy="7102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59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38440" y="365040"/>
            <a:ext cx="105166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838440" y="1825560"/>
            <a:ext cx="51818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172920" y="1825560"/>
            <a:ext cx="51818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 idx="25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 idx="26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 idx="27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F0EE51D0-E946-4688-BD55-F3DC8570E9C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66" name="Graphic 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7936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" name="Picture 8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1256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69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66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808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808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172920" y="1681200"/>
            <a:ext cx="518364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172920" y="2505240"/>
            <a:ext cx="518364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 type="dt" idx="28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6" name="PlaceHolder 7"/>
          <p:cNvSpPr>
            <a:spLocks noGrp="1"/>
          </p:cNvSpPr>
          <p:nvPr>
            <p:ph type="ftr" idx="29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7" name="PlaceHolder 8"/>
          <p:cNvSpPr>
            <a:spLocks noGrp="1"/>
          </p:cNvSpPr>
          <p:nvPr>
            <p:ph type="sldNum" idx="30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E58BDFA2-7EF1-4469-8802-C5969C74168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78" name="Graphic 9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9" name="Picture 10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81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440" y="365040"/>
            <a:ext cx="1051668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dt" idx="31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ftr" idx="32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sldNum" idx="33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AB869D85-7C3E-4AF7-8A0E-7A6B04218BE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86" name="Graphic 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7" name="Picture 6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89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PlaceHolder 1"/>
          <p:cNvSpPr>
            <a:spLocks noGrp="1"/>
          </p:cNvSpPr>
          <p:nvPr>
            <p:ph type="dt" idx="34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ftr" idx="35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36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D882419A-6CF5-441E-AF94-ED900AF18C7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93" name="Graphic 4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Picture 5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96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5184000" y="987480"/>
            <a:ext cx="617256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dt" idx="37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ftr" idx="38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sldNum" idx="39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F4E78EF5-448E-42D1-B912-BA8EB5DC3094}" type="slidenum">
              <a:rPr b="0" lang="en-GB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03" name="Graphic 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4" name="Picture 8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6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206" name="Picture 7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184000" y="987480"/>
            <a:ext cx="617256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609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icon to add picture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dt" idx="40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ftr" idx="41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sldNum" idx="42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A7C6504E-A12C-44D7-A6B7-3CABAB6035B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GB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13" name="Graphic 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Picture 8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17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4240" y="1122840"/>
            <a:ext cx="914472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609480">
              <a:lnSpc>
                <a:spcPct val="90000"/>
              </a:lnSpc>
              <a:buNone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TWK Everett Extrabold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pic>
        <p:nvPicPr>
          <p:cNvPr id="19" name="Graphic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" name="Picture 7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22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Rectangle 6"/>
          <p:cNvSpPr/>
          <p:nvPr/>
        </p:nvSpPr>
        <p:spPr>
          <a:xfrm>
            <a:off x="-4320" y="-28080"/>
            <a:ext cx="1219176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24" name="Graphic 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-9720" y="-34560"/>
            <a:ext cx="1221264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" name="Picture 8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268920" y="52524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440" y="365040"/>
            <a:ext cx="10516680" cy="13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90000"/>
              </a:lnSpc>
              <a:buNone/>
            </a:pPr>
            <a:r>
              <a:rPr b="0" lang="en-US" sz="2930" strike="noStrike" u="none">
                <a:solidFill>
                  <a:schemeClr val="lt1"/>
                </a:solidFill>
                <a:effectLst/>
                <a:uFillTx/>
                <a:latin typeface="TWK Everett Extrabold"/>
              </a:rPr>
              <a:t>Click to edit Master title style</a:t>
            </a:r>
            <a:endParaRPr b="0" lang="en-US" sz="293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 inner L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28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4240" y="1122480"/>
            <a:ext cx="575352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609480">
              <a:lnSpc>
                <a:spcPct val="90000"/>
              </a:lnSpc>
              <a:buNone/>
            </a:pPr>
            <a:r>
              <a:rPr b="0" lang="en-GB" sz="37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title style</a:t>
            </a:r>
            <a:endParaRPr b="0" lang="en-US" sz="374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pic>
        <p:nvPicPr>
          <p:cNvPr id="30" name="Graphic 1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" name="Picture 2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33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SCC Overview"/>
          <p:cNvSpPr/>
          <p:nvPr/>
        </p:nvSpPr>
        <p:spPr>
          <a:xfrm>
            <a:off x="295200" y="281880"/>
            <a:ext cx="645120" cy="244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25560" rIns="25560" tIns="25560" bIns="25560" anchor="ctr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50" strike="noStrike" u="none">
                <a:solidFill>
                  <a:schemeClr val="lt1"/>
                </a:solidFill>
                <a:effectLst/>
                <a:uFillTx/>
                <a:latin typeface="Arial"/>
                <a:ea typeface="GT Walsheim Regular"/>
              </a:rPr>
              <a:t>scc.com</a:t>
            </a:r>
            <a:endParaRPr b="0" lang="en-GB" sz="1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95120" y="709200"/>
            <a:ext cx="10516680" cy="48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609480">
              <a:lnSpc>
                <a:spcPct val="90000"/>
              </a:lnSpc>
              <a:buNone/>
            </a:pPr>
            <a:r>
              <a:rPr b="1" lang="en-GB" sz="28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Title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95120" y="1560240"/>
            <a:ext cx="11703960" cy="48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52280" indent="-152280" defTabSz="609480">
              <a:lnSpc>
                <a:spcPct val="90000"/>
              </a:lnSpc>
              <a:spcBef>
                <a:spcPts val="666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4572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level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76212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06668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level</a:t>
            </a:r>
            <a:endParaRPr b="0" lang="en-US" sz="14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13716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level</a:t>
            </a:r>
            <a:endParaRPr b="0" lang="en-US" sz="14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37" name="Graphic 1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" name="Picture 2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40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1960" y="1710360"/>
            <a:ext cx="1051668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90000"/>
              </a:lnSpc>
              <a:buNone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TWK Everett Extrabold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1960" y="4590000"/>
            <a:ext cx="1051668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90000"/>
              </a:lnSpc>
              <a:spcBef>
                <a:spcPts val="666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44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609480">
              <a:lnSpc>
                <a:spcPct val="100000"/>
              </a:lnSpc>
              <a:buNone/>
              <a:def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defRPr>
            </a:lvl1pPr>
          </a:lstStyle>
          <a:p>
            <a:pPr indent="0" defTabSz="609480">
              <a:lnSpc>
                <a:spcPct val="100000"/>
              </a:lnSpc>
              <a:buNone/>
            </a:pPr>
            <a:r>
              <a: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rPr>
              <a:t>&lt;date/time&gt;</a:t>
            </a:r>
            <a:endParaRPr b="0" lang="en-GB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920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156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609480">
              <a:lnSpc>
                <a:spcPct val="100000"/>
              </a:lnSpc>
              <a:buNone/>
              <a:def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defRPr>
            </a:lvl1pPr>
          </a:lstStyle>
          <a:p>
            <a:pPr indent="0" algn="r" defTabSz="609480">
              <a:lnSpc>
                <a:spcPct val="100000"/>
              </a:lnSpc>
              <a:buNone/>
            </a:pPr>
            <a:fld id="{7A7824CE-81F3-4062-8E80-DA2D46986765}" type="slidenum">
              <a:rPr b="0" lang="en-GB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WK Everett"/>
              </a:rPr>
              <a:t>&lt;number&gt;</a:t>
            </a:fld>
            <a:endParaRPr b="0" lang="en-GB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6" name="Graphic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" name="Picture 7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" name="Picture 9" descr="A blue and green background&#10;&#10;Description automatically generated"/>
          <p:cNvPicPr/>
          <p:nvPr/>
        </p:nvPicPr>
        <p:blipFill>
          <a:blip r:embed="rId6"/>
          <a:srcRect l="0" t="0" r="23175" b="0"/>
          <a:stretch/>
        </p:blipFill>
        <p:spPr>
          <a:xfrm>
            <a:off x="-123120" y="-66960"/>
            <a:ext cx="12316320" cy="710244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50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440" y="365040"/>
            <a:ext cx="10516680" cy="13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90000"/>
              </a:lnSpc>
              <a:buNone/>
            </a:pPr>
            <a:r>
              <a:rPr b="0" lang="en-US" sz="2930" strike="noStrike" u="none">
                <a:solidFill>
                  <a:schemeClr val="lt1"/>
                </a:solidFill>
                <a:effectLst/>
                <a:uFillTx/>
                <a:latin typeface="TWK Everett Extrabold"/>
              </a:rPr>
              <a:t>Click to edit Master title style</a:t>
            </a:r>
            <a:endParaRPr b="0" lang="en-US" sz="293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440" y="1825560"/>
            <a:ext cx="5207400" cy="435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52280" indent="-152280" defTabSz="609480">
              <a:lnSpc>
                <a:spcPct val="90000"/>
              </a:lnSpc>
              <a:spcBef>
                <a:spcPts val="666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4572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76212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06668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13716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147720" y="1825560"/>
            <a:ext cx="5207400" cy="435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52280" indent="-152280" defTabSz="609480">
              <a:lnSpc>
                <a:spcPct val="90000"/>
              </a:lnSpc>
              <a:spcBef>
                <a:spcPts val="666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4572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76212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06668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13716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54" name="Graphic 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7936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" name="Picture 8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1256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9"/>
          <p:cNvSpPr/>
          <p:nvPr/>
        </p:nvSpPr>
        <p:spPr>
          <a:xfrm>
            <a:off x="-8280" y="-14400"/>
            <a:ext cx="12201480" cy="6886440"/>
          </a:xfrm>
          <a:prstGeom prst="rect">
            <a:avLst/>
          </a:prstGeom>
          <a:solidFill>
            <a:srgbClr val="010d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57" name="Picture 10" descr="A black and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40600" y="365040"/>
            <a:ext cx="10516680" cy="13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90000"/>
              </a:lnSpc>
              <a:buNone/>
            </a:pPr>
            <a:r>
              <a:rPr b="0" lang="en-US" sz="2930" strike="noStrike" u="none">
                <a:solidFill>
                  <a:schemeClr val="lt1"/>
                </a:solidFill>
                <a:effectLst/>
                <a:uFillTx/>
                <a:latin typeface="TWK Everett Extrabold"/>
              </a:rPr>
              <a:t>Click to edit Master title style</a:t>
            </a:r>
            <a:endParaRPr b="0" lang="en-US" sz="293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40600" y="1681560"/>
            <a:ext cx="5157720" cy="82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90000"/>
              </a:lnSpc>
              <a:spcBef>
                <a:spcPts val="666"/>
              </a:spcBef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840600" y="2505240"/>
            <a:ext cx="5157720" cy="368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52280" indent="-152280" defTabSz="609480">
              <a:lnSpc>
                <a:spcPct val="90000"/>
              </a:lnSpc>
              <a:spcBef>
                <a:spcPts val="666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4572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76212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06668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13716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172920" y="1681560"/>
            <a:ext cx="5184000" cy="82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90000"/>
              </a:lnSpc>
              <a:spcBef>
                <a:spcPts val="666"/>
              </a:spcBef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172920" y="2505240"/>
            <a:ext cx="5184000" cy="368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52280" indent="-152280" defTabSz="609480">
              <a:lnSpc>
                <a:spcPct val="90000"/>
              </a:lnSpc>
              <a:spcBef>
                <a:spcPts val="666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7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Click to edit Master text styles</a:t>
            </a:r>
            <a:endParaRPr b="0" lang="en-US" sz="187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1" marL="4572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Second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2" marL="76212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34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Third level</a:t>
            </a:r>
            <a:endParaRPr b="0" lang="en-US" sz="134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3" marL="106668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Fourth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lvl="4" marL="1371600" indent="-152280" defTabSz="609480">
              <a:lnSpc>
                <a:spcPct val="90000"/>
              </a:lnSpc>
              <a:spcBef>
                <a:spcPts val="332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rPr>
              <a:t>Fifth level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63" name="Graphic 9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09" t="33157" r="17373" b="22855"/>
          <a:stretch/>
        </p:blipFill>
        <p:spPr>
          <a:xfrm>
            <a:off x="0" y="-268200"/>
            <a:ext cx="12430800" cy="717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Picture 10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9167400" y="423720"/>
            <a:ext cx="2629080" cy="385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2"/>
    <p:sldLayoutId id="2147483665" r:id="rId3"/>
    <p:sldLayoutId id="2147483666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svg"/><Relationship Id="rId3" Type="http://schemas.openxmlformats.org/officeDocument/2006/relationships/image" Target="../media/image29.png"/><Relationship Id="rId4" Type="http://schemas.openxmlformats.org/officeDocument/2006/relationships/image" Target="../media/image30.svg"/><Relationship Id="rId5" Type="http://schemas.openxmlformats.org/officeDocument/2006/relationships/image" Target="../media/image31.png"/><Relationship Id="rId6" Type="http://schemas.openxmlformats.org/officeDocument/2006/relationships/image" Target="../media/image32.svg"/><Relationship Id="rId7" Type="http://schemas.openxmlformats.org/officeDocument/2006/relationships/image" Target="../media/image33.png"/><Relationship Id="rId8" Type="http://schemas.openxmlformats.org/officeDocument/2006/relationships/image" Target="../media/image34.svg"/><Relationship Id="rId9" Type="http://schemas.openxmlformats.org/officeDocument/2006/relationships/image" Target="../media/image35.png"/><Relationship Id="rId10" Type="http://schemas.openxmlformats.org/officeDocument/2006/relationships/image" Target="../media/image36.svg"/><Relationship Id="rId11" Type="http://schemas.openxmlformats.org/officeDocument/2006/relationships/image" Target="../media/image35.png"/><Relationship Id="rId12" Type="http://schemas.openxmlformats.org/officeDocument/2006/relationships/image" Target="../media/image36.svg"/><Relationship Id="rId13" Type="http://schemas.openxmlformats.org/officeDocument/2006/relationships/image" Target="../media/image35.png"/><Relationship Id="rId14" Type="http://schemas.openxmlformats.org/officeDocument/2006/relationships/image" Target="../media/image36.svg"/><Relationship Id="rId15" Type="http://schemas.openxmlformats.org/officeDocument/2006/relationships/image" Target="../media/image35.png"/><Relationship Id="rId16" Type="http://schemas.openxmlformats.org/officeDocument/2006/relationships/image" Target="../media/image36.svg"/><Relationship Id="rId17" Type="http://schemas.openxmlformats.org/officeDocument/2006/relationships/slideLayout" Target="../slideLayouts/slideLayout16.xml"/><Relationship Id="rId18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svg"/><Relationship Id="rId5" Type="http://schemas.openxmlformats.org/officeDocument/2006/relationships/image" Target="../media/image39.png"/><Relationship Id="rId6" Type="http://schemas.openxmlformats.org/officeDocument/2006/relationships/image" Target="../media/image40.svg"/><Relationship Id="rId7" Type="http://schemas.openxmlformats.org/officeDocument/2006/relationships/image" Target="../media/image39.png"/><Relationship Id="rId8" Type="http://schemas.openxmlformats.org/officeDocument/2006/relationships/image" Target="../media/image40.svg"/><Relationship Id="rId9" Type="http://schemas.openxmlformats.org/officeDocument/2006/relationships/image" Target="../media/image39.png"/><Relationship Id="rId10" Type="http://schemas.openxmlformats.org/officeDocument/2006/relationships/image" Target="../media/image40.svg"/><Relationship Id="rId1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10.png"/><Relationship Id="rId5" Type="http://schemas.openxmlformats.org/officeDocument/2006/relationships/image" Target="../media/image11.sv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6.xml"/><Relationship Id="rId9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svg"/><Relationship Id="rId4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5" descr="A blue and purple light lines&#10;&#10;Description automatically generated"/>
          <p:cNvPicPr/>
          <p:nvPr/>
        </p:nvPicPr>
        <p:blipFill>
          <a:blip r:embed="rId1"/>
          <a:stretch/>
        </p:blipFill>
        <p:spPr>
          <a:xfrm>
            <a:off x="720" y="0"/>
            <a:ext cx="12198600" cy="694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2" name="Rectangle 13"/>
          <p:cNvSpPr/>
          <p:nvPr/>
        </p:nvSpPr>
        <p:spPr>
          <a:xfrm>
            <a:off x="-6480" y="5651280"/>
            <a:ext cx="12198600" cy="1290960"/>
          </a:xfrm>
          <a:prstGeom prst="rect">
            <a:avLst/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rgbClr val="ff0000"/>
              </a:solidFill>
              <a:effectLst/>
              <a:uFillTx/>
              <a:latin typeface="TWK Everett"/>
            </a:endParaRPr>
          </a:p>
        </p:txBody>
      </p: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524960" y="5837400"/>
            <a:ext cx="9143640" cy="83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1" lang="en-GB" sz="2130" spc="201" strike="noStrike" u="none">
                <a:solidFill>
                  <a:srgbClr val="4eeddd"/>
                </a:solidFill>
                <a:effectLst/>
                <a:uFillTx/>
                <a:latin typeface="TWK Everett"/>
              </a:rPr>
              <a:t>Uncovering the Shadows: Bright Ideas to Accelerate MS Defender for Cloud Apps (MDA)</a:t>
            </a:r>
            <a:endParaRPr b="0" lang="en-US" sz="213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4" name="Freeform 3"/>
          <p:cNvSpPr/>
          <p:nvPr/>
        </p:nvSpPr>
        <p:spPr>
          <a:xfrm>
            <a:off x="2945880" y="2858760"/>
            <a:ext cx="6301440" cy="867240"/>
          </a:xfrm>
          <a:custGeom>
            <a:avLst/>
            <a:gdLst>
              <a:gd name="textAreaLeft" fmla="*/ 0 w 6301440"/>
              <a:gd name="textAreaRight" fmla="*/ 6301800 w 6301440"/>
              <a:gd name="textAreaTop" fmla="*/ 0 h 867240"/>
              <a:gd name="textAreaBottom" fmla="*/ 867600 h 867240"/>
            </a:gdLst>
            <a:ahLst/>
            <a:cxnLst/>
            <a:rect l="textAreaLeft" t="textAreaTop" r="textAreaRight" b="textAreaBottom"/>
            <a:pathLst>
              <a:path w="10937068" h="1604103">
                <a:moveTo>
                  <a:pt x="0" y="0"/>
                </a:moveTo>
                <a:lnTo>
                  <a:pt x="10937068" y="0"/>
                </a:lnTo>
                <a:lnTo>
                  <a:pt x="10937068" y="1604104"/>
                </a:lnTo>
                <a:lnTo>
                  <a:pt x="0" y="16041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609480">
              <a:lnSpc>
                <a:spcPct val="100000"/>
              </a:lnSpc>
            </a:pPr>
            <a:endParaRPr b="0" lang="en-GB" sz="2400" strike="noStrike" u="none">
              <a:solidFill>
                <a:srgbClr val="22164b"/>
              </a:solidFill>
              <a:effectLst/>
              <a:uFillTx/>
              <a:latin typeface="TWK Everet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Rounded Rectangle 8"/>
          <p:cNvSpPr/>
          <p:nvPr/>
        </p:nvSpPr>
        <p:spPr>
          <a:xfrm>
            <a:off x="681840" y="65628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01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TextBox 10"/>
          <p:cNvSpPr/>
          <p:nvPr/>
        </p:nvSpPr>
        <p:spPr>
          <a:xfrm>
            <a:off x="681840" y="1197360"/>
            <a:ext cx="252612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More Chatgpt Domains!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2" name="Rectangle 3"/>
          <p:cNvSpPr/>
          <p:nvPr/>
        </p:nvSpPr>
        <p:spPr>
          <a:xfrm>
            <a:off x="0" y="2259720"/>
            <a:ext cx="12193200" cy="4422600"/>
          </a:xfrm>
          <a:prstGeom prst="rect">
            <a:avLst/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53" name="Rectangle 5"/>
          <p:cNvSpPr/>
          <p:nvPr/>
        </p:nvSpPr>
        <p:spPr>
          <a:xfrm>
            <a:off x="0" y="2335680"/>
            <a:ext cx="12193200" cy="4422600"/>
          </a:xfrm>
          <a:prstGeom prst="rect">
            <a:avLst/>
          </a:prstGeom>
          <a:solidFill>
            <a:srgbClr val="131313"/>
          </a:solidFill>
          <a:ln>
            <a:noFill/>
          </a:ln>
          <a:effectLst>
            <a:outerShdw blurRad="5076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354" name="Picture 4" descr=""/>
          <p:cNvPicPr/>
          <p:nvPr/>
        </p:nvPicPr>
        <p:blipFill>
          <a:blip r:embed="rId1"/>
          <a:stretch/>
        </p:blipFill>
        <p:spPr>
          <a:xfrm>
            <a:off x="1211040" y="2539080"/>
            <a:ext cx="9612360" cy="4015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5" name="Rounded Rectangle 9"/>
          <p:cNvSpPr/>
          <p:nvPr/>
        </p:nvSpPr>
        <p:spPr>
          <a:xfrm>
            <a:off x="4331520" y="65628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02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TextBox 11"/>
          <p:cNvSpPr/>
          <p:nvPr/>
        </p:nvSpPr>
        <p:spPr>
          <a:xfrm>
            <a:off x="4298760" y="1197360"/>
            <a:ext cx="293652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MDA automatically handles any new domains, taking away admin overhead.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7" name="Text Placeholder 2"/>
          <p:cNvSpPr/>
          <p:nvPr/>
        </p:nvSpPr>
        <p:spPr>
          <a:xfrm>
            <a:off x="7764480" y="1183320"/>
            <a:ext cx="279252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M365 Copilot License worth it in discouraging GenAI Shadow IT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8" name="Rounded Rectangle 11"/>
          <p:cNvSpPr/>
          <p:nvPr/>
        </p:nvSpPr>
        <p:spPr>
          <a:xfrm>
            <a:off x="7764480" y="613080"/>
            <a:ext cx="433080" cy="4762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03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3"/>
          <p:cNvSpPr/>
          <p:nvPr/>
        </p:nvSpPr>
        <p:spPr>
          <a:xfrm>
            <a:off x="0" y="2259720"/>
            <a:ext cx="12193200" cy="4422600"/>
          </a:xfrm>
          <a:prstGeom prst="rect">
            <a:avLst/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60" name="Rectangle 5"/>
          <p:cNvSpPr/>
          <p:nvPr/>
        </p:nvSpPr>
        <p:spPr>
          <a:xfrm>
            <a:off x="0" y="2335680"/>
            <a:ext cx="12193200" cy="4422600"/>
          </a:xfrm>
          <a:prstGeom prst="rect">
            <a:avLst/>
          </a:prstGeom>
          <a:solidFill>
            <a:srgbClr val="131313"/>
          </a:solidFill>
          <a:ln>
            <a:noFill/>
          </a:ln>
          <a:effectLst>
            <a:outerShdw blurRad="5076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grpSp>
        <p:nvGrpSpPr>
          <p:cNvPr id="361" name="Group 7"/>
          <p:cNvGrpSpPr/>
          <p:nvPr/>
        </p:nvGrpSpPr>
        <p:grpSpPr>
          <a:xfrm>
            <a:off x="8783280" y="3986280"/>
            <a:ext cx="2278800" cy="787680"/>
            <a:chOff x="8783280" y="3986280"/>
            <a:chExt cx="2278800" cy="787680"/>
          </a:xfrm>
        </p:grpSpPr>
        <p:sp>
          <p:nvSpPr>
            <p:cNvPr id="362" name="Rounded Rectangular Callout 8"/>
            <p:cNvSpPr/>
            <p:nvPr/>
          </p:nvSpPr>
          <p:spPr>
            <a:xfrm flipH="1">
              <a:off x="8783280" y="4006080"/>
              <a:ext cx="2278800" cy="707400"/>
            </a:xfrm>
            <a:prstGeom prst="wedgeRoundRectCallout">
              <a:avLst>
                <a:gd name="adj1" fmla="val -20833"/>
                <a:gd name="adj2" fmla="val 74194"/>
                <a:gd name="adj3" fmla="val 16667"/>
              </a:avLst>
            </a:prstGeom>
            <a:solidFill>
              <a:srgbClr val="4eeddd"/>
            </a:solidFill>
            <a:ln>
              <a:solidFill>
                <a:srgbClr val="2267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363" name="TextBox 9"/>
            <p:cNvSpPr/>
            <p:nvPr/>
          </p:nvSpPr>
          <p:spPr>
            <a:xfrm>
              <a:off x="9166680" y="4148280"/>
              <a:ext cx="1608480" cy="461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609480">
                <a:lnSpc>
                  <a:spcPct val="100000"/>
                </a:lnSpc>
              </a:pPr>
              <a:r>
                <a:rPr b="0" lang="en-GB" sz="1200" strike="noStrike" u="none">
                  <a:solidFill>
                    <a:srgbClr val="131313"/>
                  </a:solidFill>
                  <a:effectLst/>
                  <a:uFillTx/>
                  <a:latin typeface="TWK Everett"/>
                </a:rPr>
                <a:t>All Policies are on my Github.</a:t>
              </a:r>
              <a:endParaRPr b="0" lang="en-GB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" name="TextBox 10"/>
            <p:cNvSpPr/>
            <p:nvPr/>
          </p:nvSpPr>
          <p:spPr>
            <a:xfrm>
              <a:off x="8865360" y="3986280"/>
              <a:ext cx="44244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609480">
                <a:lnSpc>
                  <a:spcPct val="100000"/>
                </a:lnSpc>
              </a:pPr>
              <a:endParaRPr b="1" lang="en-US" sz="4000" strike="noStrike" u="none">
                <a:solidFill>
                  <a:srgbClr val="131313"/>
                </a:solidFill>
                <a:effectLst/>
                <a:uFillTx/>
                <a:latin typeface="TWK Everett Extrabold"/>
              </a:endParaRPr>
            </a:p>
          </p:txBody>
        </p:sp>
        <p:sp>
          <p:nvSpPr>
            <p:cNvPr id="365" name="TextBox 11"/>
            <p:cNvSpPr/>
            <p:nvPr/>
          </p:nvSpPr>
          <p:spPr>
            <a:xfrm rot="10800000">
              <a:off x="10031400" y="4066560"/>
              <a:ext cx="442440" cy="70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609480">
                <a:lnSpc>
                  <a:spcPct val="100000"/>
                </a:lnSpc>
              </a:pPr>
              <a:endParaRPr b="1" lang="en-US" sz="4000" strike="noStrike" u="none">
                <a:solidFill>
                  <a:srgbClr val="131313"/>
                </a:solidFill>
                <a:effectLst/>
                <a:uFillTx/>
                <a:latin typeface="TWK Everett Extrabold"/>
              </a:endParaRPr>
            </a:p>
          </p:txBody>
        </p:sp>
      </p:grpSp>
      <p:sp>
        <p:nvSpPr>
          <p:cNvPr id="366" name="Title 1"/>
          <p:cNvSpPr/>
          <p:nvPr/>
        </p:nvSpPr>
        <p:spPr>
          <a:xfrm>
            <a:off x="566640" y="450720"/>
            <a:ext cx="802044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Why Stop There?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7" name="Title 1"/>
          <p:cNvSpPr/>
          <p:nvPr/>
        </p:nvSpPr>
        <p:spPr>
          <a:xfrm>
            <a:off x="566640" y="720720"/>
            <a:ext cx="7547400" cy="6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20000"/>
              </a:lnSpc>
            </a:pPr>
            <a:r>
              <a:rPr b="0" lang="en-US" sz="1800" spc="300" strike="noStrike" u="none">
                <a:solidFill>
                  <a:srgbClr val="4feddd"/>
                </a:solidFill>
                <a:effectLst/>
                <a:uFillTx/>
                <a:latin typeface="Arial"/>
              </a:rPr>
              <a:t>Other Ideas for discovery policy: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68" name="Picture 2" descr=""/>
          <p:cNvPicPr/>
          <p:nvPr/>
        </p:nvPicPr>
        <p:blipFill>
          <a:blip r:embed="rId1"/>
          <a:srcRect l="0" t="6274" r="0" b="1966"/>
          <a:stretch/>
        </p:blipFill>
        <p:spPr>
          <a:xfrm>
            <a:off x="3175920" y="2335680"/>
            <a:ext cx="5456160" cy="44226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11"/>
          <p:cNvSpPr/>
          <p:nvPr/>
        </p:nvSpPr>
        <p:spPr>
          <a:xfrm>
            <a:off x="0" y="3154320"/>
            <a:ext cx="12193200" cy="3528000"/>
          </a:xfrm>
          <a:prstGeom prst="rect">
            <a:avLst/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70" name="Rectangle 12"/>
          <p:cNvSpPr/>
          <p:nvPr/>
        </p:nvSpPr>
        <p:spPr>
          <a:xfrm>
            <a:off x="0" y="3230280"/>
            <a:ext cx="12193200" cy="3528000"/>
          </a:xfrm>
          <a:prstGeom prst="rect">
            <a:avLst/>
          </a:prstGeom>
          <a:solidFill>
            <a:srgbClr val="131313"/>
          </a:solidFill>
          <a:ln>
            <a:noFill/>
          </a:ln>
          <a:effectLst>
            <a:outerShdw blurRad="5076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371" name="Picture 4" descr=""/>
          <p:cNvPicPr/>
          <p:nvPr/>
        </p:nvPicPr>
        <p:blipFill>
          <a:blip r:embed="rId1"/>
          <a:stretch/>
        </p:blipFill>
        <p:spPr>
          <a:xfrm>
            <a:off x="898560" y="3429000"/>
            <a:ext cx="10635840" cy="287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2" name="Title 1"/>
          <p:cNvSpPr/>
          <p:nvPr/>
        </p:nvSpPr>
        <p:spPr>
          <a:xfrm>
            <a:off x="566640" y="450720"/>
            <a:ext cx="898668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Don’t Forget to Enforce MDA Blocks Back to MDE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3" name="Rounded Rectangle 7"/>
          <p:cNvSpPr/>
          <p:nvPr/>
        </p:nvSpPr>
        <p:spPr>
          <a:xfrm>
            <a:off x="681840" y="165960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01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Rounded Rectangle 8"/>
          <p:cNvSpPr/>
          <p:nvPr/>
        </p:nvSpPr>
        <p:spPr>
          <a:xfrm>
            <a:off x="4331520" y="165960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02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TextBox 9"/>
          <p:cNvSpPr/>
          <p:nvPr/>
        </p:nvSpPr>
        <p:spPr>
          <a:xfrm>
            <a:off x="681840" y="2200680"/>
            <a:ext cx="252612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Super Common Mistake!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6" name="TextBox 10"/>
          <p:cNvSpPr/>
          <p:nvPr/>
        </p:nvSpPr>
        <p:spPr>
          <a:xfrm>
            <a:off x="4298760" y="2200680"/>
            <a:ext cx="271800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Review Discovered Unsanctioned Applications before turning on.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 30"/>
          <p:cNvSpPr/>
          <p:nvPr/>
        </p:nvSpPr>
        <p:spPr>
          <a:xfrm>
            <a:off x="6549840" y="0"/>
            <a:ext cx="5643360" cy="453204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78" name="Title 1"/>
          <p:cNvSpPr/>
          <p:nvPr/>
        </p:nvSpPr>
        <p:spPr>
          <a:xfrm>
            <a:off x="566640" y="450720"/>
            <a:ext cx="5076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Better Together Story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9" name="Title 1"/>
          <p:cNvSpPr/>
          <p:nvPr/>
        </p:nvSpPr>
        <p:spPr>
          <a:xfrm>
            <a:off x="566640" y="720720"/>
            <a:ext cx="4651200" cy="6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20000"/>
              </a:lnSpc>
            </a:pPr>
            <a:r>
              <a:rPr b="0" lang="en-US" sz="1800" spc="300" strike="noStrike" u="none">
                <a:solidFill>
                  <a:srgbClr val="4feddd"/>
                </a:solidFill>
                <a:effectLst/>
                <a:uFillTx/>
                <a:latin typeface="Arial"/>
              </a:rPr>
              <a:t>Microsoft Stack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0" name="TextBox 5"/>
          <p:cNvSpPr/>
          <p:nvPr/>
        </p:nvSpPr>
        <p:spPr>
          <a:xfrm>
            <a:off x="2019600" y="2003040"/>
            <a:ext cx="284220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App Discovery Complements MDE Telemetry (and blocking)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1" name="TextBox 6"/>
          <p:cNvSpPr/>
          <p:nvPr/>
        </p:nvSpPr>
        <p:spPr>
          <a:xfrm>
            <a:off x="2019600" y="3147120"/>
            <a:ext cx="262404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Activity /Anomaly Complements Office365/Azure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2" name="TextBox 7"/>
          <p:cNvSpPr/>
          <p:nvPr/>
        </p:nvSpPr>
        <p:spPr>
          <a:xfrm>
            <a:off x="2019600" y="4228560"/>
            <a:ext cx="262404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File Policy Complements Purview Sensitivity Labels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3" name="Oval 46"/>
          <p:cNvSpPr/>
          <p:nvPr/>
        </p:nvSpPr>
        <p:spPr>
          <a:xfrm rot="5400000">
            <a:off x="870120" y="1860840"/>
            <a:ext cx="788760" cy="788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000" rIns="45000" tIns="90000" bIns="90000" anchor="ctr" vert="vert270">
            <a:noAutofit/>
          </a:bodyPr>
          <a:p>
            <a:pPr algn="ctr" defTabSz="609480">
              <a:lnSpc>
                <a:spcPct val="100000"/>
              </a:lnSpc>
            </a:pPr>
            <a:r>
              <a:rPr b="0" lang="en-GB" sz="2000" strike="noStrike" u="none">
                <a:solidFill>
                  <a:srgbClr val="0d132d"/>
                </a:solidFill>
                <a:effectLst/>
                <a:uFillTx/>
                <a:latin typeface="TWK Everett Extrabold"/>
              </a:rPr>
              <a:t>1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Oval 47"/>
          <p:cNvSpPr/>
          <p:nvPr/>
        </p:nvSpPr>
        <p:spPr>
          <a:xfrm rot="5400000">
            <a:off x="870120" y="2968200"/>
            <a:ext cx="788760" cy="788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000" rIns="45000" tIns="90000" bIns="90000" anchor="ctr" vert="vert270">
            <a:noAutofit/>
          </a:bodyPr>
          <a:p>
            <a:pPr algn="ctr" defTabSz="609480">
              <a:lnSpc>
                <a:spcPct val="100000"/>
              </a:lnSpc>
            </a:pPr>
            <a:r>
              <a:rPr b="0" lang="en-GB" sz="2000" strike="noStrike" u="none">
                <a:solidFill>
                  <a:srgbClr val="0d132d"/>
                </a:solidFill>
                <a:effectLst/>
                <a:uFillTx/>
                <a:latin typeface="TWK Everett Extrabold"/>
              </a:rPr>
              <a:t>2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Oval 48"/>
          <p:cNvSpPr/>
          <p:nvPr/>
        </p:nvSpPr>
        <p:spPr>
          <a:xfrm rot="5400000">
            <a:off x="870120" y="4098960"/>
            <a:ext cx="788760" cy="788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000" rIns="45000" tIns="90000" bIns="90000" anchor="ctr" vert="vert270">
            <a:noAutofit/>
          </a:bodyPr>
          <a:p>
            <a:pPr algn="ctr" defTabSz="609480">
              <a:lnSpc>
                <a:spcPct val="100000"/>
              </a:lnSpc>
            </a:pPr>
            <a:r>
              <a:rPr b="0" lang="en-GB" sz="2000" strike="noStrike" u="none">
                <a:solidFill>
                  <a:srgbClr val="0d132d"/>
                </a:solidFill>
                <a:effectLst/>
                <a:uFillTx/>
                <a:latin typeface="TWK Everett Extrabold"/>
              </a:rPr>
              <a:t>3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86" name="Group 49"/>
          <p:cNvGrpSpPr/>
          <p:nvPr/>
        </p:nvGrpSpPr>
        <p:grpSpPr>
          <a:xfrm>
            <a:off x="722520" y="1705320"/>
            <a:ext cx="1131840" cy="3345480"/>
            <a:chOff x="722520" y="1705320"/>
            <a:chExt cx="1131840" cy="3345480"/>
          </a:xfrm>
        </p:grpSpPr>
        <p:sp>
          <p:nvSpPr>
            <p:cNvPr id="387" name="Oval 27"/>
            <p:cNvSpPr/>
            <p:nvPr/>
          </p:nvSpPr>
          <p:spPr>
            <a:xfrm rot="5400000">
              <a:off x="443520" y="1983960"/>
              <a:ext cx="1114920" cy="557280"/>
            </a:xfrm>
            <a:custGeom>
              <a:avLst/>
              <a:gdLst>
                <a:gd name="textAreaLeft" fmla="*/ 0 w 1114920"/>
                <a:gd name="textAreaRight" fmla="*/ 1115280 w 1114920"/>
                <a:gd name="textAreaTop" fmla="*/ 0 h 557280"/>
                <a:gd name="textAreaBottom" fmla="*/ 557640 h 557280"/>
                <a:gd name="GluePoint1X" fmla="*/ 3098 w 1549"/>
                <a:gd name="GluePoint1Y" fmla="*/ 0 h 3098"/>
                <a:gd name="GluePoint2X" fmla="*/ 1549 w 1549"/>
                <a:gd name="GluePoint2Y" fmla="*/ 1549 h 3098"/>
                <a:gd name="GluePoint3X" fmla="*/ 0 w 1549"/>
                <a:gd name="GluePoint3Y" fmla="*/ 0 h 30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547812" h="773906">
                  <a:moveTo>
                    <a:pt x="1547812" y="0"/>
                  </a:moveTo>
                  <a:cubicBezTo>
                    <a:pt x="1547812" y="427416"/>
                    <a:pt x="1201322" y="773906"/>
                    <a:pt x="773906" y="773906"/>
                  </a:cubicBezTo>
                  <a:cubicBezTo>
                    <a:pt x="346490" y="773906"/>
                    <a:pt x="0" y="427416"/>
                    <a:pt x="0" y="0"/>
                  </a:cubicBezTo>
                </a:path>
              </a:pathLst>
            </a:custGeom>
            <a:noFill/>
            <a:ln cap="rnd" w="25400">
              <a:solidFill>
                <a:schemeClr val="lt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388" name="Oval 27"/>
            <p:cNvSpPr/>
            <p:nvPr/>
          </p:nvSpPr>
          <p:spPr>
            <a:xfrm rot="5400000">
              <a:off x="443520" y="4214520"/>
              <a:ext cx="1114920" cy="557280"/>
            </a:xfrm>
            <a:custGeom>
              <a:avLst/>
              <a:gdLst>
                <a:gd name="textAreaLeft" fmla="*/ 0 w 1114920"/>
                <a:gd name="textAreaRight" fmla="*/ 1115280 w 1114920"/>
                <a:gd name="textAreaTop" fmla="*/ 0 h 557280"/>
                <a:gd name="textAreaBottom" fmla="*/ 557640 h 557280"/>
                <a:gd name="GluePoint1X" fmla="*/ 3098 w 1549"/>
                <a:gd name="GluePoint1Y" fmla="*/ 0 h 3098"/>
                <a:gd name="GluePoint2X" fmla="*/ 1549 w 1549"/>
                <a:gd name="GluePoint2Y" fmla="*/ 1549 h 3098"/>
                <a:gd name="GluePoint3X" fmla="*/ 0 w 1549"/>
                <a:gd name="GluePoint3Y" fmla="*/ 0 h 30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547812" h="773906">
                  <a:moveTo>
                    <a:pt x="1547812" y="0"/>
                  </a:moveTo>
                  <a:cubicBezTo>
                    <a:pt x="1547812" y="427416"/>
                    <a:pt x="1201322" y="773906"/>
                    <a:pt x="773906" y="773906"/>
                  </a:cubicBezTo>
                  <a:cubicBezTo>
                    <a:pt x="346490" y="773906"/>
                    <a:pt x="0" y="427416"/>
                    <a:pt x="0" y="0"/>
                  </a:cubicBezTo>
                </a:path>
              </a:pathLst>
            </a:custGeom>
            <a:noFill/>
            <a:ln cap="sq" w="25400">
              <a:solidFill>
                <a:schemeClr val="lt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389" name="Oval 27"/>
            <p:cNvSpPr/>
            <p:nvPr/>
          </p:nvSpPr>
          <p:spPr>
            <a:xfrm flipV="1" rot="5400000">
              <a:off x="1018080" y="3098880"/>
              <a:ext cx="1114920" cy="557280"/>
            </a:xfrm>
            <a:custGeom>
              <a:avLst/>
              <a:gdLst>
                <a:gd name="textAreaLeft" fmla="*/ 0 w 1114920"/>
                <a:gd name="textAreaRight" fmla="*/ 1115280 w 1114920"/>
                <a:gd name="textAreaTop" fmla="*/ 360 h 557280"/>
                <a:gd name="textAreaBottom" fmla="*/ 558000 h 557280"/>
                <a:gd name="GluePoint1X" fmla="*/ 3098 w 1549"/>
                <a:gd name="GluePoint1Y" fmla="*/ 0 h 3098"/>
                <a:gd name="GluePoint2X" fmla="*/ 1549 w 1549"/>
                <a:gd name="GluePoint2Y" fmla="*/ 1549 h 3098"/>
                <a:gd name="GluePoint3X" fmla="*/ 0 w 1549"/>
                <a:gd name="GluePoint3Y" fmla="*/ 0 h 30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547812" h="773906">
                  <a:moveTo>
                    <a:pt x="1547812" y="0"/>
                  </a:moveTo>
                  <a:cubicBezTo>
                    <a:pt x="1547812" y="427416"/>
                    <a:pt x="1201322" y="773906"/>
                    <a:pt x="773906" y="773906"/>
                  </a:cubicBezTo>
                  <a:cubicBezTo>
                    <a:pt x="346490" y="773906"/>
                    <a:pt x="0" y="427416"/>
                    <a:pt x="0" y="0"/>
                  </a:cubicBezTo>
                </a:path>
              </a:pathLst>
            </a:custGeom>
            <a:noFill/>
            <a:ln cap="sq" w="25400">
              <a:solidFill>
                <a:schemeClr val="lt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</p:grpSp>
      <p:sp>
        <p:nvSpPr>
          <p:cNvPr id="390" name="Oval 50"/>
          <p:cNvSpPr/>
          <p:nvPr/>
        </p:nvSpPr>
        <p:spPr>
          <a:xfrm rot="5400000">
            <a:off x="1221480" y="1646640"/>
            <a:ext cx="117360" cy="117360"/>
          </a:xfrm>
          <a:prstGeom prst="ellipse">
            <a:avLst/>
          </a:prstGeom>
          <a:solidFill>
            <a:srgbClr val="4feddd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38520" bIns="3852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GB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91" name="Oval 51"/>
          <p:cNvSpPr/>
          <p:nvPr/>
        </p:nvSpPr>
        <p:spPr>
          <a:xfrm rot="5400000">
            <a:off x="1221480" y="2758320"/>
            <a:ext cx="117360" cy="117360"/>
          </a:xfrm>
          <a:prstGeom prst="ellipse">
            <a:avLst/>
          </a:prstGeom>
          <a:solidFill>
            <a:srgbClr val="4feddd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38520" bIns="3852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GB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92" name="Oval 52"/>
          <p:cNvSpPr/>
          <p:nvPr/>
        </p:nvSpPr>
        <p:spPr>
          <a:xfrm rot="5400000">
            <a:off x="1221480" y="3885120"/>
            <a:ext cx="117360" cy="117360"/>
          </a:xfrm>
          <a:prstGeom prst="ellipse">
            <a:avLst/>
          </a:prstGeom>
          <a:solidFill>
            <a:srgbClr val="4feddd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38520" bIns="3852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GB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93" name="Oval 53"/>
          <p:cNvSpPr/>
          <p:nvPr/>
        </p:nvSpPr>
        <p:spPr>
          <a:xfrm rot="5400000">
            <a:off x="1221480" y="4991760"/>
            <a:ext cx="117360" cy="117360"/>
          </a:xfrm>
          <a:prstGeom prst="ellipse">
            <a:avLst/>
          </a:prstGeom>
          <a:solidFill>
            <a:srgbClr val="4feddd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38520" bIns="3852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GB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94" name="object 6"/>
          <p:cNvSpPr/>
          <p:nvPr/>
        </p:nvSpPr>
        <p:spPr>
          <a:xfrm>
            <a:off x="7331400" y="511200"/>
            <a:ext cx="711720" cy="902160"/>
          </a:xfrm>
          <a:custGeom>
            <a:avLst/>
            <a:gdLst>
              <a:gd name="textAreaLeft" fmla="*/ 0 w 711720"/>
              <a:gd name="textAreaRight" fmla="*/ 712080 w 711720"/>
              <a:gd name="textAreaTop" fmla="*/ 0 h 902160"/>
              <a:gd name="textAreaBottom" fmla="*/ 902520 h 902160"/>
            </a:gdLst>
            <a:ahLst/>
            <a:cxnLst/>
            <a:rect l="textAreaLeft" t="textAreaTop" r="textAreaRight" b="textAreaBottom"/>
            <a:pathLst>
              <a:path w="857250" h="1262380">
                <a:moveTo>
                  <a:pt x="857250" y="0"/>
                </a:moveTo>
                <a:lnTo>
                  <a:pt x="428625" y="171450"/>
                </a:lnTo>
                <a:lnTo>
                  <a:pt x="0" y="0"/>
                </a:lnTo>
                <a:lnTo>
                  <a:pt x="0" y="1090764"/>
                </a:lnTo>
                <a:lnTo>
                  <a:pt x="428625" y="1262214"/>
                </a:lnTo>
                <a:lnTo>
                  <a:pt x="857250" y="1090764"/>
                </a:lnTo>
                <a:lnTo>
                  <a:pt x="857250" y="0"/>
                </a:lnTo>
                <a:close/>
              </a:path>
            </a:pathLst>
          </a:custGeom>
          <a:solidFill>
            <a:srgbClr val="0d13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09480">
              <a:lnSpc>
                <a:spcPct val="100000"/>
              </a:lnSpc>
            </a:pP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95" name="object 9"/>
          <p:cNvSpPr/>
          <p:nvPr/>
        </p:nvSpPr>
        <p:spPr>
          <a:xfrm>
            <a:off x="7331400" y="1383120"/>
            <a:ext cx="711720" cy="902160"/>
          </a:xfrm>
          <a:custGeom>
            <a:avLst/>
            <a:gdLst>
              <a:gd name="textAreaLeft" fmla="*/ 0 w 711720"/>
              <a:gd name="textAreaRight" fmla="*/ 712080 w 711720"/>
              <a:gd name="textAreaTop" fmla="*/ 0 h 902160"/>
              <a:gd name="textAreaBottom" fmla="*/ 902520 h 902160"/>
            </a:gdLst>
            <a:ahLst/>
            <a:cxnLst/>
            <a:rect l="textAreaLeft" t="textAreaTop" r="textAreaRight" b="textAreaBottom"/>
            <a:pathLst>
              <a:path w="857250" h="1262379">
                <a:moveTo>
                  <a:pt x="857250" y="0"/>
                </a:moveTo>
                <a:lnTo>
                  <a:pt x="428625" y="171450"/>
                </a:lnTo>
                <a:lnTo>
                  <a:pt x="0" y="0"/>
                </a:lnTo>
                <a:lnTo>
                  <a:pt x="0" y="1090764"/>
                </a:lnTo>
                <a:lnTo>
                  <a:pt x="428625" y="1262214"/>
                </a:lnTo>
                <a:lnTo>
                  <a:pt x="857250" y="1090764"/>
                </a:lnTo>
                <a:lnTo>
                  <a:pt x="857250" y="0"/>
                </a:lnTo>
                <a:close/>
              </a:path>
            </a:pathLst>
          </a:custGeom>
          <a:solidFill>
            <a:srgbClr val="0d13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09480">
              <a:lnSpc>
                <a:spcPct val="100000"/>
              </a:lnSpc>
            </a:pP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96" name="object 9"/>
          <p:cNvSpPr/>
          <p:nvPr/>
        </p:nvSpPr>
        <p:spPr>
          <a:xfrm>
            <a:off x="7331400" y="2255400"/>
            <a:ext cx="711720" cy="902160"/>
          </a:xfrm>
          <a:custGeom>
            <a:avLst/>
            <a:gdLst>
              <a:gd name="textAreaLeft" fmla="*/ 0 w 711720"/>
              <a:gd name="textAreaRight" fmla="*/ 712080 w 711720"/>
              <a:gd name="textAreaTop" fmla="*/ 0 h 902160"/>
              <a:gd name="textAreaBottom" fmla="*/ 902520 h 902160"/>
            </a:gdLst>
            <a:ahLst/>
            <a:cxnLst/>
            <a:rect l="textAreaLeft" t="textAreaTop" r="textAreaRight" b="textAreaBottom"/>
            <a:pathLst>
              <a:path w="857250" h="1262379">
                <a:moveTo>
                  <a:pt x="857250" y="0"/>
                </a:moveTo>
                <a:lnTo>
                  <a:pt x="428625" y="171450"/>
                </a:lnTo>
                <a:lnTo>
                  <a:pt x="0" y="0"/>
                </a:lnTo>
                <a:lnTo>
                  <a:pt x="0" y="1090764"/>
                </a:lnTo>
                <a:lnTo>
                  <a:pt x="428625" y="1262214"/>
                </a:lnTo>
                <a:lnTo>
                  <a:pt x="857250" y="1090764"/>
                </a:lnTo>
                <a:lnTo>
                  <a:pt x="857250" y="0"/>
                </a:lnTo>
                <a:close/>
              </a:path>
            </a:pathLst>
          </a:custGeom>
          <a:solidFill>
            <a:srgbClr val="0d13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09480">
              <a:lnSpc>
                <a:spcPct val="100000"/>
              </a:lnSpc>
            </a:pP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97" name="object 9"/>
          <p:cNvSpPr/>
          <p:nvPr/>
        </p:nvSpPr>
        <p:spPr>
          <a:xfrm>
            <a:off x="7331400" y="3144960"/>
            <a:ext cx="711720" cy="902160"/>
          </a:xfrm>
          <a:custGeom>
            <a:avLst/>
            <a:gdLst>
              <a:gd name="textAreaLeft" fmla="*/ 0 w 711720"/>
              <a:gd name="textAreaRight" fmla="*/ 712080 w 711720"/>
              <a:gd name="textAreaTop" fmla="*/ 0 h 902160"/>
              <a:gd name="textAreaBottom" fmla="*/ 902520 h 902160"/>
            </a:gdLst>
            <a:ahLst/>
            <a:cxnLst/>
            <a:rect l="textAreaLeft" t="textAreaTop" r="textAreaRight" b="textAreaBottom"/>
            <a:pathLst>
              <a:path w="857250" h="1262379">
                <a:moveTo>
                  <a:pt x="857250" y="0"/>
                </a:moveTo>
                <a:lnTo>
                  <a:pt x="428625" y="171450"/>
                </a:lnTo>
                <a:lnTo>
                  <a:pt x="0" y="0"/>
                </a:lnTo>
                <a:lnTo>
                  <a:pt x="0" y="1090764"/>
                </a:lnTo>
                <a:lnTo>
                  <a:pt x="428625" y="1262214"/>
                </a:lnTo>
                <a:lnTo>
                  <a:pt x="857250" y="1090764"/>
                </a:lnTo>
                <a:lnTo>
                  <a:pt x="857250" y="0"/>
                </a:lnTo>
                <a:close/>
              </a:path>
            </a:pathLst>
          </a:custGeom>
          <a:solidFill>
            <a:srgbClr val="0d13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09480">
              <a:lnSpc>
                <a:spcPct val="100000"/>
              </a:lnSpc>
            </a:pPr>
            <a:endParaRPr b="0" lang="en-US" sz="16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98" name="TextBox 41"/>
          <p:cNvSpPr/>
          <p:nvPr/>
        </p:nvSpPr>
        <p:spPr>
          <a:xfrm>
            <a:off x="8141400" y="753480"/>
            <a:ext cx="284220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App Governance complements Entra ID Enterprise Applications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9" name="TextBox 42"/>
          <p:cNvSpPr/>
          <p:nvPr/>
        </p:nvSpPr>
        <p:spPr>
          <a:xfrm>
            <a:off x="8168400" y="1613160"/>
            <a:ext cx="262404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App Governance complements Automatic Attack Disruption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0" name="TextBox 43"/>
          <p:cNvSpPr/>
          <p:nvPr/>
        </p:nvSpPr>
        <p:spPr>
          <a:xfrm>
            <a:off x="8141400" y="2381400"/>
            <a:ext cx="304956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Activity Policy Governance of Confirm User Compromised complements Entra ID Identity Protection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1" name="TextBox 44"/>
          <p:cNvSpPr/>
          <p:nvPr/>
        </p:nvSpPr>
        <p:spPr>
          <a:xfrm>
            <a:off x="8141400" y="3344400"/>
            <a:ext cx="262404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Activity Policy complements existing SaaS apps you may already have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02" name="Graphic 58" descr="Cheers with solid fill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509600" y="3435480"/>
            <a:ext cx="351360" cy="351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3" name="Graphic 60" descr="Fingerprint with solid fill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509600" y="2565000"/>
            <a:ext cx="351360" cy="351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4" name="Graphic 62" descr="Warning with solid fill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511760" y="1678320"/>
            <a:ext cx="351360" cy="351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5" name="Graphic 64" descr="Contract with solid fill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7511760" y="791640"/>
            <a:ext cx="351360" cy="35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6" name="Rectangle 66"/>
          <p:cNvSpPr/>
          <p:nvPr/>
        </p:nvSpPr>
        <p:spPr>
          <a:xfrm>
            <a:off x="6549840" y="4532400"/>
            <a:ext cx="5643360" cy="2309760"/>
          </a:xfrm>
          <a:prstGeom prst="rect">
            <a:avLst/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407" name="Graphic 68" descr="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7331400" y="4979160"/>
            <a:ext cx="202680" cy="202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8" name="Text Placeholder 2"/>
          <p:cNvSpPr/>
          <p:nvPr/>
        </p:nvSpPr>
        <p:spPr>
          <a:xfrm>
            <a:off x="7616520" y="4955040"/>
            <a:ext cx="3759120" cy="14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2500" lnSpcReduction="9999"/>
          </a:bodyPr>
          <a:p>
            <a:pPr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GB" sz="12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Access/Session Policy complements Conditional Access and Edge For Business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GB" sz="12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Session Policy Complements Purview SITs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GB" sz="12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Unsanctioning Applications complements MDE Web Content Filtering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GB" sz="12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GenAI Discovery complements DPSM for AI in Purview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09" name="Graphic 70" descr="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>
            <a:off x="7331400" y="5376960"/>
            <a:ext cx="202680" cy="20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Graphic 71" descr=""/>
          <p:cNvPicPr/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/>
        </p:blipFill>
        <p:spPr>
          <a:xfrm>
            <a:off x="7331400" y="5665320"/>
            <a:ext cx="202680" cy="20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1" name="Graphic 72" descr=""/>
          <p:cNvPicPr/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/>
        </p:blipFill>
        <p:spPr>
          <a:xfrm>
            <a:off x="7331400" y="6072840"/>
            <a:ext cx="202680" cy="202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icture 13" descr="A person and person looking at a computer screen&#10;&#10;AI-generated content may be incorrect."/>
          <p:cNvPicPr/>
          <p:nvPr/>
        </p:nvPicPr>
        <p:blipFill>
          <a:blip r:embed="rId1"/>
          <a:srcRect l="13502" t="0" r="22707" b="0"/>
          <a:stretch/>
        </p:blipFill>
        <p:spPr>
          <a:xfrm>
            <a:off x="7235640" y="0"/>
            <a:ext cx="4957560" cy="435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3" name="Rectangle 4"/>
          <p:cNvSpPr/>
          <p:nvPr/>
        </p:nvSpPr>
        <p:spPr>
          <a:xfrm>
            <a:off x="0" y="4348080"/>
            <a:ext cx="12193200" cy="241992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76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414" name="PlaceHolder 1"/>
          <p:cNvSpPr>
            <a:spLocks noGrp="1"/>
          </p:cNvSpPr>
          <p:nvPr>
            <p:ph/>
          </p:nvPr>
        </p:nvSpPr>
        <p:spPr>
          <a:xfrm>
            <a:off x="1011600" y="1303200"/>
            <a:ext cx="5076720" cy="204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The Full Cloud App Security Suite is included in M365 E5/E5 EMS/F5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indent="0"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Cloud app Discovery is included in E3 and business premium*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indent="0"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*This is only the discovery. You cannot enforce the unsanctioned applications back to Defender for Endpoint without Defender for Endpoint P2.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indent="0"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Can upgrade to E5 for Business Premium! (300 seats, ~57% saving against purchasing products individually)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indent="0" defTabSz="60948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415" name="Picture 2" descr=""/>
          <p:cNvPicPr/>
          <p:nvPr/>
        </p:nvPicPr>
        <p:blipFill>
          <a:blip r:embed="rId2"/>
          <a:stretch/>
        </p:blipFill>
        <p:spPr>
          <a:xfrm>
            <a:off x="244080" y="4809600"/>
            <a:ext cx="11705040" cy="1353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6" name="Title 1"/>
          <p:cNvSpPr/>
          <p:nvPr/>
        </p:nvSpPr>
        <p:spPr>
          <a:xfrm>
            <a:off x="566640" y="450720"/>
            <a:ext cx="5076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License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17" name="Graphic 8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1360" y="1303200"/>
            <a:ext cx="202680" cy="20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8" name="Graphic 9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11360" y="1641240"/>
            <a:ext cx="202680" cy="20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9" name="Graphic 10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711360" y="1949400"/>
            <a:ext cx="202680" cy="20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0" name="Graphic 11" descr="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711360" y="2595600"/>
            <a:ext cx="202680" cy="202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Picture 13" descr="A person with glasses and dots&#10;&#10;AI-generated content may be incorrect."/>
          <p:cNvPicPr/>
          <p:nvPr/>
        </p:nvPicPr>
        <p:blipFill>
          <a:blip r:embed="rId1"/>
          <a:srcRect l="34045" t="0" r="19278" b="1449"/>
          <a:stretch/>
        </p:blipFill>
        <p:spPr>
          <a:xfrm flipH="1">
            <a:off x="5791680" y="0"/>
            <a:ext cx="6401880" cy="675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2" name="Image" descr="Image"/>
          <p:cNvPicPr/>
          <p:nvPr/>
        </p:nvPicPr>
        <p:blipFill>
          <a:blip r:embed="rId2">
            <a:biLevel thresh="50000"/>
          </a:blip>
          <a:stretch/>
        </p:blipFill>
        <p:spPr>
          <a:xfrm>
            <a:off x="10503000" y="5486400"/>
            <a:ext cx="1292760" cy="83700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23" name="Title 1"/>
          <p:cNvSpPr/>
          <p:nvPr/>
        </p:nvSpPr>
        <p:spPr>
          <a:xfrm>
            <a:off x="932040" y="3228840"/>
            <a:ext cx="392796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685800">
              <a:lnSpc>
                <a:spcPct val="90000"/>
              </a:lnSpc>
            </a:pPr>
            <a:r>
              <a:rPr b="1" lang="en-US" sz="48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Thank You</a:t>
            </a:r>
            <a:endParaRPr b="0" lang="en-GB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24" name="Picture 1" descr="A black and white text&#10;&#10;Description automatically generated"/>
          <p:cNvPicPr/>
          <p:nvPr/>
        </p:nvPicPr>
        <p:blipFill>
          <a:blip r:embed="rId3"/>
          <a:stretch/>
        </p:blipFill>
        <p:spPr>
          <a:xfrm>
            <a:off x="1011960" y="2624040"/>
            <a:ext cx="3308760" cy="486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3"/>
          <p:cNvSpPr/>
          <p:nvPr/>
        </p:nvSpPr>
        <p:spPr>
          <a:xfrm>
            <a:off x="7822080" y="5139720"/>
            <a:ext cx="4371120" cy="172476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226" name="Oval 5"/>
          <p:cNvSpPr/>
          <p:nvPr/>
        </p:nvSpPr>
        <p:spPr>
          <a:xfrm>
            <a:off x="8361720" y="964080"/>
            <a:ext cx="3299400" cy="3299400"/>
          </a:xfrm>
          <a:prstGeom prst="ellipse">
            <a:avLst/>
          </a:prstGeom>
          <a:blipFill rotWithShape="0">
            <a:blip r:embed="rId1"/>
            <a:srcRect/>
            <a:stretch/>
          </a:blip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227" name="Rounded Rectangle 6"/>
          <p:cNvSpPr/>
          <p:nvPr/>
        </p:nvSpPr>
        <p:spPr>
          <a:xfrm>
            <a:off x="655920" y="1117080"/>
            <a:ext cx="6122160" cy="10645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8000"/>
                </a:srgbClr>
              </a:gs>
            </a:gsLst>
            <a:lin ang="16200000"/>
          </a:gradFill>
          <a:ln w="15875">
            <a:solidFill>
              <a:schemeClr val="lt1">
                <a:alpha val="25000"/>
              </a:schemeClr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228" name="Title 1"/>
          <p:cNvSpPr/>
          <p:nvPr/>
        </p:nvSpPr>
        <p:spPr>
          <a:xfrm>
            <a:off x="912960" y="1548720"/>
            <a:ext cx="3282120" cy="5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Jay Kerai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9" name="TextBox 9"/>
          <p:cNvSpPr/>
          <p:nvPr/>
        </p:nvSpPr>
        <p:spPr>
          <a:xfrm>
            <a:off x="912960" y="1308240"/>
            <a:ext cx="209664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rgbClr val="4feddd"/>
                </a:solidFill>
                <a:effectLst/>
                <a:uFillTx/>
                <a:latin typeface="Arial"/>
              </a:rPr>
              <a:t>Cyber Automation Architect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0" name="TextBox 13"/>
          <p:cNvSpPr/>
          <p:nvPr/>
        </p:nvSpPr>
        <p:spPr>
          <a:xfrm>
            <a:off x="4954320" y="1649160"/>
            <a:ext cx="121464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(Stand: C169)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1" name="Rounded Rectangle 21"/>
          <p:cNvSpPr/>
          <p:nvPr/>
        </p:nvSpPr>
        <p:spPr>
          <a:xfrm>
            <a:off x="8378280" y="5396760"/>
            <a:ext cx="508320" cy="508320"/>
          </a:xfrm>
          <a:prstGeom prst="roundRect">
            <a:avLst>
              <a:gd name="adj" fmla="val 16667"/>
            </a:avLst>
          </a:prstGeom>
          <a:solidFill>
            <a:srgbClr val="0d132d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232" name="Graphic 2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8472960" y="5491440"/>
            <a:ext cx="318960" cy="31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3" name="TextBox 27"/>
          <p:cNvSpPr/>
          <p:nvPr/>
        </p:nvSpPr>
        <p:spPr>
          <a:xfrm>
            <a:off x="9000720" y="6180480"/>
            <a:ext cx="150336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US" sz="1200" strike="noStrike" u="none">
                <a:solidFill>
                  <a:srgbClr val="0d132d"/>
                </a:solidFill>
                <a:effectLst/>
                <a:uFillTx/>
                <a:latin typeface="Arial"/>
                <a:ea typeface="TWK Everett"/>
              </a:rPr>
              <a:t>jkerai1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4" name="Rounded Rectangle 28"/>
          <p:cNvSpPr/>
          <p:nvPr/>
        </p:nvSpPr>
        <p:spPr>
          <a:xfrm>
            <a:off x="8378280" y="6064560"/>
            <a:ext cx="508320" cy="508320"/>
          </a:xfrm>
          <a:prstGeom prst="roundRect">
            <a:avLst>
              <a:gd name="adj" fmla="val 16667"/>
            </a:avLst>
          </a:prstGeom>
          <a:solidFill>
            <a:srgbClr val="0d132d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235" name="Graphic 30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8460000" y="6148800"/>
            <a:ext cx="344880" cy="34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6" name="TextBox 31"/>
          <p:cNvSpPr/>
          <p:nvPr/>
        </p:nvSpPr>
        <p:spPr>
          <a:xfrm>
            <a:off x="9010800" y="5484600"/>
            <a:ext cx="150336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US" sz="1200" strike="noStrike" u="none">
                <a:solidFill>
                  <a:srgbClr val="0d132d"/>
                </a:solidFill>
                <a:effectLst/>
                <a:uFillTx/>
                <a:latin typeface="Arial"/>
                <a:ea typeface="TWK Everett"/>
              </a:rPr>
              <a:t>Jay-kerai-cyber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37" name="Group 48"/>
          <p:cNvGrpSpPr/>
          <p:nvPr/>
        </p:nvGrpSpPr>
        <p:grpSpPr>
          <a:xfrm>
            <a:off x="656640" y="2553480"/>
            <a:ext cx="901800" cy="3668040"/>
            <a:chOff x="656640" y="2553480"/>
            <a:chExt cx="901800" cy="3668040"/>
          </a:xfrm>
        </p:grpSpPr>
        <p:sp>
          <p:nvSpPr>
            <p:cNvPr id="238" name="Oval 33"/>
            <p:cNvSpPr/>
            <p:nvPr/>
          </p:nvSpPr>
          <p:spPr>
            <a:xfrm rot="5400000">
              <a:off x="774000" y="2724120"/>
              <a:ext cx="629280" cy="629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45000" rIns="45000" tIns="90000" bIns="90000" anchor="ctr" vert="vert270">
              <a:noAutofit/>
            </a:bodyPr>
            <a:p>
              <a:pPr algn="ctr" defTabSz="609480">
                <a:lnSpc>
                  <a:spcPct val="100000"/>
                </a:lnSpc>
              </a:pPr>
              <a:r>
                <a:rPr b="0" lang="en-GB" sz="2000" strike="noStrike" u="none">
                  <a:solidFill>
                    <a:srgbClr val="0d132d"/>
                  </a:solidFill>
                  <a:effectLst/>
                  <a:uFillTx/>
                  <a:latin typeface="TWK Everett Extrabold"/>
                </a:rPr>
                <a:t>1</a:t>
              </a:r>
              <a:endPara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" name="Oval 34"/>
            <p:cNvSpPr/>
            <p:nvPr/>
          </p:nvSpPr>
          <p:spPr>
            <a:xfrm rot="5400000">
              <a:off x="774000" y="3607560"/>
              <a:ext cx="629280" cy="629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45000" rIns="45000" tIns="90000" bIns="90000" anchor="ctr" vert="vert270">
              <a:noAutofit/>
            </a:bodyPr>
            <a:p>
              <a:pPr algn="ctr" defTabSz="609480">
                <a:lnSpc>
                  <a:spcPct val="100000"/>
                </a:lnSpc>
              </a:pPr>
              <a:r>
                <a:rPr b="0" lang="en-GB" sz="2000" strike="noStrike" u="none">
                  <a:solidFill>
                    <a:srgbClr val="0d132d"/>
                  </a:solidFill>
                  <a:effectLst/>
                  <a:uFillTx/>
                  <a:latin typeface="TWK Everett Extrabold"/>
                </a:rPr>
                <a:t>2</a:t>
              </a:r>
              <a:endPara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" name="Oval 35"/>
            <p:cNvSpPr/>
            <p:nvPr/>
          </p:nvSpPr>
          <p:spPr>
            <a:xfrm rot="5400000">
              <a:off x="774000" y="4509360"/>
              <a:ext cx="629280" cy="629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45000" rIns="45000" tIns="90000" bIns="90000" anchor="ctr" vert="vert270">
              <a:noAutofit/>
            </a:bodyPr>
            <a:p>
              <a:pPr algn="ctr" defTabSz="609480">
                <a:lnSpc>
                  <a:spcPct val="100000"/>
                </a:lnSpc>
              </a:pPr>
              <a:r>
                <a:rPr b="0" lang="en-GB" sz="2000" strike="noStrike" u="none">
                  <a:solidFill>
                    <a:srgbClr val="0d132d"/>
                  </a:solidFill>
                  <a:effectLst/>
                  <a:uFillTx/>
                  <a:latin typeface="TWK Everett Extrabold"/>
                </a:rPr>
                <a:t>3</a:t>
              </a:r>
              <a:endPara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" name="Oval 27"/>
            <p:cNvSpPr/>
            <p:nvPr/>
          </p:nvSpPr>
          <p:spPr>
            <a:xfrm rot="5400000">
              <a:off x="433800" y="2822760"/>
              <a:ext cx="889200" cy="444240"/>
            </a:xfrm>
            <a:custGeom>
              <a:avLst/>
              <a:gdLst>
                <a:gd name="textAreaLeft" fmla="*/ 0 w 889200"/>
                <a:gd name="textAreaRight" fmla="*/ 889560 w 889200"/>
                <a:gd name="textAreaTop" fmla="*/ 0 h 444240"/>
                <a:gd name="textAreaBottom" fmla="*/ 444600 h 444240"/>
                <a:gd name="GluePoint1X" fmla="*/ 2471 w 1235"/>
                <a:gd name="GluePoint1Y" fmla="*/ 0 h 2471"/>
                <a:gd name="GluePoint2X" fmla="*/ 1235.5 w 1235"/>
                <a:gd name="GluePoint2Y" fmla="*/ 1235 h 2471"/>
                <a:gd name="GluePoint3X" fmla="*/ 0 w 1235"/>
                <a:gd name="GluePoint3Y" fmla="*/ 0 h 247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547812" h="773906">
                  <a:moveTo>
                    <a:pt x="1547812" y="0"/>
                  </a:moveTo>
                  <a:cubicBezTo>
                    <a:pt x="1547812" y="427416"/>
                    <a:pt x="1201322" y="773906"/>
                    <a:pt x="773906" y="773906"/>
                  </a:cubicBezTo>
                  <a:cubicBezTo>
                    <a:pt x="346490" y="773906"/>
                    <a:pt x="0" y="427416"/>
                    <a:pt x="0" y="0"/>
                  </a:cubicBezTo>
                </a:path>
              </a:pathLst>
            </a:custGeom>
            <a:noFill/>
            <a:ln cap="rnd" w="25400">
              <a:solidFill>
                <a:schemeClr val="lt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242" name="Oval 27"/>
            <p:cNvSpPr/>
            <p:nvPr/>
          </p:nvSpPr>
          <p:spPr>
            <a:xfrm rot="5400000">
              <a:off x="433800" y="4601880"/>
              <a:ext cx="889200" cy="444240"/>
            </a:xfrm>
            <a:custGeom>
              <a:avLst/>
              <a:gdLst>
                <a:gd name="textAreaLeft" fmla="*/ 0 w 889200"/>
                <a:gd name="textAreaRight" fmla="*/ 889560 w 889200"/>
                <a:gd name="textAreaTop" fmla="*/ 0 h 444240"/>
                <a:gd name="textAreaBottom" fmla="*/ 444600 h 444240"/>
                <a:gd name="GluePoint1X" fmla="*/ 2471 w 1235"/>
                <a:gd name="GluePoint1Y" fmla="*/ 0 h 2471"/>
                <a:gd name="GluePoint2X" fmla="*/ 1235.5 w 1235"/>
                <a:gd name="GluePoint2Y" fmla="*/ 1235 h 2471"/>
                <a:gd name="GluePoint3X" fmla="*/ 0 w 1235"/>
                <a:gd name="GluePoint3Y" fmla="*/ 0 h 247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547812" h="773906">
                  <a:moveTo>
                    <a:pt x="1547812" y="0"/>
                  </a:moveTo>
                  <a:cubicBezTo>
                    <a:pt x="1547812" y="427416"/>
                    <a:pt x="1201322" y="773906"/>
                    <a:pt x="773906" y="773906"/>
                  </a:cubicBezTo>
                  <a:cubicBezTo>
                    <a:pt x="346490" y="773906"/>
                    <a:pt x="0" y="427416"/>
                    <a:pt x="0" y="0"/>
                  </a:cubicBezTo>
                </a:path>
              </a:pathLst>
            </a:custGeom>
            <a:noFill/>
            <a:ln cap="sq" w="25400">
              <a:solidFill>
                <a:schemeClr val="lt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243" name="Oval 27"/>
            <p:cNvSpPr/>
            <p:nvPr/>
          </p:nvSpPr>
          <p:spPr>
            <a:xfrm flipV="1" rot="5400000">
              <a:off x="891720" y="3712680"/>
              <a:ext cx="889200" cy="444240"/>
            </a:xfrm>
            <a:custGeom>
              <a:avLst/>
              <a:gdLst>
                <a:gd name="textAreaLeft" fmla="*/ 0 w 889200"/>
                <a:gd name="textAreaRight" fmla="*/ 889560 w 889200"/>
                <a:gd name="textAreaTop" fmla="*/ 360 h 444240"/>
                <a:gd name="textAreaBottom" fmla="*/ 444960 h 444240"/>
                <a:gd name="GluePoint1X" fmla="*/ 2471 w 1235"/>
                <a:gd name="GluePoint1Y" fmla="*/ 0 h 2471"/>
                <a:gd name="GluePoint2X" fmla="*/ 1235.5 w 1235"/>
                <a:gd name="GluePoint2Y" fmla="*/ 1235 h 2471"/>
                <a:gd name="GluePoint3X" fmla="*/ 0 w 1235"/>
                <a:gd name="GluePoint3Y" fmla="*/ 0 h 247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547812" h="773906">
                  <a:moveTo>
                    <a:pt x="1547812" y="0"/>
                  </a:moveTo>
                  <a:cubicBezTo>
                    <a:pt x="1547812" y="427416"/>
                    <a:pt x="1201322" y="773906"/>
                    <a:pt x="773906" y="773906"/>
                  </a:cubicBezTo>
                  <a:cubicBezTo>
                    <a:pt x="346490" y="773906"/>
                    <a:pt x="0" y="427416"/>
                    <a:pt x="0" y="0"/>
                  </a:cubicBezTo>
                </a:path>
              </a:pathLst>
            </a:custGeom>
            <a:noFill/>
            <a:ln cap="sq" w="25400">
              <a:solidFill>
                <a:schemeClr val="lt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244" name="Oval 40"/>
            <p:cNvSpPr/>
            <p:nvPr/>
          </p:nvSpPr>
          <p:spPr>
            <a:xfrm rot="5400000">
              <a:off x="1054080" y="2553480"/>
              <a:ext cx="93600" cy="93600"/>
            </a:xfrm>
            <a:prstGeom prst="ellipse">
              <a:avLst/>
            </a:prstGeom>
            <a:solidFill>
              <a:srgbClr val="4feddd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1240" bIns="2124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245" name="Oval 41"/>
            <p:cNvSpPr/>
            <p:nvPr/>
          </p:nvSpPr>
          <p:spPr>
            <a:xfrm rot="5400000">
              <a:off x="1054080" y="3440160"/>
              <a:ext cx="93600" cy="93600"/>
            </a:xfrm>
            <a:prstGeom prst="ellipse">
              <a:avLst/>
            </a:prstGeom>
            <a:solidFill>
              <a:srgbClr val="4feddd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1240" bIns="2124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246" name="Oval 42"/>
            <p:cNvSpPr/>
            <p:nvPr/>
          </p:nvSpPr>
          <p:spPr>
            <a:xfrm rot="5400000">
              <a:off x="1054080" y="4339080"/>
              <a:ext cx="93600" cy="93600"/>
            </a:xfrm>
            <a:prstGeom prst="ellipse">
              <a:avLst/>
            </a:prstGeom>
            <a:solidFill>
              <a:srgbClr val="4feddd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1240" bIns="2124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247" name="Oval 43"/>
            <p:cNvSpPr/>
            <p:nvPr/>
          </p:nvSpPr>
          <p:spPr>
            <a:xfrm rot="5400000">
              <a:off x="1054080" y="5221440"/>
              <a:ext cx="93600" cy="93600"/>
            </a:xfrm>
            <a:prstGeom prst="ellipse">
              <a:avLst/>
            </a:prstGeom>
            <a:solidFill>
              <a:srgbClr val="4feddd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1240" bIns="2124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248" name="Oval 45"/>
            <p:cNvSpPr/>
            <p:nvPr/>
          </p:nvSpPr>
          <p:spPr>
            <a:xfrm rot="5400000">
              <a:off x="774000" y="5396760"/>
              <a:ext cx="629280" cy="629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45000" rIns="45000" tIns="90000" bIns="90000" anchor="ctr" vert="vert270">
              <a:noAutofit/>
            </a:bodyPr>
            <a:p>
              <a:pPr algn="ctr" defTabSz="609480">
                <a:lnSpc>
                  <a:spcPct val="100000"/>
                </a:lnSpc>
              </a:pPr>
              <a:r>
                <a:rPr b="0" lang="en-GB" sz="2000" strike="noStrike" u="none">
                  <a:solidFill>
                    <a:srgbClr val="0d132d"/>
                  </a:solidFill>
                  <a:effectLst/>
                  <a:uFillTx/>
                  <a:latin typeface="TWK Everett Extrabold"/>
                </a:rPr>
                <a:t>4</a:t>
              </a:r>
              <a:endPara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9" name="Oval 27"/>
            <p:cNvSpPr/>
            <p:nvPr/>
          </p:nvSpPr>
          <p:spPr>
            <a:xfrm flipV="1" rot="5400000">
              <a:off x="891720" y="5501520"/>
              <a:ext cx="889200" cy="444240"/>
            </a:xfrm>
            <a:custGeom>
              <a:avLst/>
              <a:gdLst>
                <a:gd name="textAreaLeft" fmla="*/ 0 w 889200"/>
                <a:gd name="textAreaRight" fmla="*/ 889560 w 889200"/>
                <a:gd name="textAreaTop" fmla="*/ 360 h 444240"/>
                <a:gd name="textAreaBottom" fmla="*/ 444960 h 444240"/>
                <a:gd name="GluePoint1X" fmla="*/ 2471 w 1235"/>
                <a:gd name="GluePoint1Y" fmla="*/ 0 h 2471"/>
                <a:gd name="GluePoint2X" fmla="*/ 1235.5 w 1235"/>
                <a:gd name="GluePoint2Y" fmla="*/ 1235 h 2471"/>
                <a:gd name="GluePoint3X" fmla="*/ 0 w 1235"/>
                <a:gd name="GluePoint3Y" fmla="*/ 0 h 247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547812" h="773906">
                  <a:moveTo>
                    <a:pt x="1547812" y="0"/>
                  </a:moveTo>
                  <a:cubicBezTo>
                    <a:pt x="1547812" y="427416"/>
                    <a:pt x="1201322" y="773906"/>
                    <a:pt x="773906" y="773906"/>
                  </a:cubicBezTo>
                  <a:cubicBezTo>
                    <a:pt x="346490" y="773906"/>
                    <a:pt x="0" y="427416"/>
                    <a:pt x="0" y="0"/>
                  </a:cubicBezTo>
                </a:path>
              </a:pathLst>
            </a:custGeom>
            <a:noFill/>
            <a:ln cap="sq" w="25400">
              <a:solidFill>
                <a:schemeClr val="lt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250" name="Oval 47"/>
            <p:cNvSpPr/>
            <p:nvPr/>
          </p:nvSpPr>
          <p:spPr>
            <a:xfrm rot="5400000">
              <a:off x="1054080" y="6127920"/>
              <a:ext cx="93600" cy="93600"/>
            </a:xfrm>
            <a:prstGeom prst="ellipse">
              <a:avLst/>
            </a:prstGeom>
            <a:solidFill>
              <a:srgbClr val="4feddd"/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1240" bIns="2124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GB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</p:grpSp>
      <p:sp>
        <p:nvSpPr>
          <p:cNvPr id="251" name="TextBox 50"/>
          <p:cNvSpPr/>
          <p:nvPr/>
        </p:nvSpPr>
        <p:spPr>
          <a:xfrm>
            <a:off x="1679400" y="2768400"/>
            <a:ext cx="37468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  <a:ea typeface="TWK Everett"/>
              </a:rPr>
              <a:t>Focused on Automated Response/ Prevention of Security Incidents in MSSP environment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2" name="TextBox 52"/>
          <p:cNvSpPr/>
          <p:nvPr/>
        </p:nvSpPr>
        <p:spPr>
          <a:xfrm>
            <a:off x="1679400" y="3783960"/>
            <a:ext cx="37468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  <a:ea typeface="TWK Everett"/>
              </a:rPr>
              <a:t>Working in Cybersecurity almost 4 years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3" name="TextBox 54"/>
          <p:cNvSpPr/>
          <p:nvPr/>
        </p:nvSpPr>
        <p:spPr>
          <a:xfrm>
            <a:off x="1679400" y="4641120"/>
            <a:ext cx="374688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Moderator of Microsoft EMS Discord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4" name="TextBox 56"/>
          <p:cNvSpPr/>
          <p:nvPr/>
        </p:nvSpPr>
        <p:spPr>
          <a:xfrm>
            <a:off x="1679400" y="5414760"/>
            <a:ext cx="374688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Security Content Creator on LinkedIn (Content Featured in Entra News, Defender Weekly Wrap, Kusto Insights)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55" name="Picture 57" descr="A black and white text&#10;&#10;Description automatically generated"/>
          <p:cNvPicPr/>
          <p:nvPr/>
        </p:nvPicPr>
        <p:blipFill>
          <a:blip r:embed="rId6"/>
          <a:stretch/>
        </p:blipFill>
        <p:spPr>
          <a:xfrm>
            <a:off x="3911040" y="1342440"/>
            <a:ext cx="2086560" cy="30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6" name="Title 1"/>
          <p:cNvSpPr/>
          <p:nvPr/>
        </p:nvSpPr>
        <p:spPr>
          <a:xfrm>
            <a:off x="566640" y="450720"/>
            <a:ext cx="552996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About Me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7" name="Rectangle 59"/>
          <p:cNvSpPr/>
          <p:nvPr/>
        </p:nvSpPr>
        <p:spPr>
          <a:xfrm>
            <a:off x="7822080" y="0"/>
            <a:ext cx="4371120" cy="5138640"/>
          </a:xfrm>
          <a:prstGeom prst="rect">
            <a:avLst/>
          </a:prstGeom>
          <a:blipFill rotWithShape="0">
            <a:blip r:embed="rId7"/>
            <a:srcRect/>
            <a:stretch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icture 52" descr="A blue and green background&#10;&#10;Description automatically generated"/>
          <p:cNvSpPr/>
          <p:nvPr/>
        </p:nvSpPr>
        <p:spPr>
          <a:xfrm>
            <a:off x="5029920" y="1703520"/>
            <a:ext cx="2062080" cy="2062080"/>
          </a:xfrm>
          <a:custGeom>
            <a:avLst/>
            <a:gdLst>
              <a:gd name="textAreaLeft" fmla="*/ 0 w 2062080"/>
              <a:gd name="textAreaRight" fmla="*/ 2062440 w 2062080"/>
              <a:gd name="textAreaTop" fmla="*/ 0 h 2062080"/>
              <a:gd name="textAreaBottom" fmla="*/ 2062440 h 2062080"/>
              <a:gd name="GluePoint1X" fmla="*/ 2864.5 w 5729"/>
              <a:gd name="GluePoint1Y" fmla="*/ 0 h 5729"/>
              <a:gd name="GluePoint2X" fmla="*/ 5729 w 5729"/>
              <a:gd name="GluePoint2Y" fmla="*/ 2864.5 h 5729"/>
              <a:gd name="GluePoint3X" fmla="*/ 2864.5 w 5729"/>
              <a:gd name="GluePoint3Y" fmla="*/ 5729 h 5729"/>
              <a:gd name="GluePoint4X" fmla="*/ 0 w 5729"/>
              <a:gd name="GluePoint4Y" fmla="*/ 2864.5 h 5729"/>
              <a:gd name="GluePoint5X" fmla="*/ 2864.5 w 5729"/>
              <a:gd name="GluePoint5Y" fmla="*/ 0 h 5729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w="2796710" h="2796710">
                <a:moveTo>
                  <a:pt x="1398355" y="0"/>
                </a:moveTo>
                <a:cubicBezTo>
                  <a:pt x="2170645" y="0"/>
                  <a:pt x="2796710" y="626065"/>
                  <a:pt x="2796710" y="1398355"/>
                </a:cubicBezTo>
                <a:cubicBezTo>
                  <a:pt x="2796710" y="2170645"/>
                  <a:pt x="2170645" y="2796710"/>
                  <a:pt x="1398355" y="2796710"/>
                </a:cubicBezTo>
                <a:cubicBezTo>
                  <a:pt x="626065" y="2796710"/>
                  <a:pt x="0" y="2170645"/>
                  <a:pt x="0" y="1398355"/>
                </a:cubicBezTo>
                <a:cubicBezTo>
                  <a:pt x="0" y="626065"/>
                  <a:pt x="626065" y="0"/>
                  <a:pt x="1398355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solidFill>
              <a:srgbClr val="0d132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TextBox 16"/>
          <p:cNvSpPr/>
          <p:nvPr/>
        </p:nvSpPr>
        <p:spPr>
          <a:xfrm>
            <a:off x="972000" y="2505960"/>
            <a:ext cx="151884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685800">
              <a:lnSpc>
                <a:spcPct val="100000"/>
              </a:lnSpc>
            </a:pPr>
            <a:r>
              <a:rPr b="1" lang="en-SG" sz="1200" strike="noStrike" u="none">
                <a:solidFill>
                  <a:schemeClr val="lt1"/>
                </a:solidFill>
                <a:effectLst/>
                <a:uFillTx/>
                <a:latin typeface="Arial"/>
                <a:ea typeface="Calibri"/>
              </a:rPr>
              <a:t>Shadow IT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defTabSz="685800">
              <a:lnSpc>
                <a:spcPct val="100000"/>
              </a:lnSpc>
            </a:pPr>
            <a:r>
              <a:rPr b="1" lang="en-SG" sz="1200" strike="noStrike" u="none">
                <a:solidFill>
                  <a:schemeClr val="lt1"/>
                </a:solidFill>
                <a:effectLst/>
                <a:uFillTx/>
                <a:latin typeface="Arial"/>
                <a:ea typeface="Calibri"/>
              </a:rPr>
              <a:t>(App Discovery)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260" name="Straight Connector 10"/>
          <p:cNvCxnSpPr/>
          <p:nvPr/>
        </p:nvCxnSpPr>
        <p:spPr>
          <a:xfrm flipH="1" flipV="1">
            <a:off x="3349080" y="2728800"/>
            <a:ext cx="1612440" cy="4680"/>
          </a:xfrm>
          <a:prstGeom prst="straightConnector1">
            <a:avLst/>
          </a:prstGeom>
          <a:ln cap="rnd" w="44450">
            <a:solidFill>
              <a:srgbClr val="4eeddd"/>
            </a:solidFill>
            <a:prstDash val="sysDot"/>
          </a:ln>
        </p:spPr>
      </p:cxnSp>
      <p:sp>
        <p:nvSpPr>
          <p:cNvPr id="261" name="Oval 23"/>
          <p:cNvSpPr/>
          <p:nvPr/>
        </p:nvSpPr>
        <p:spPr>
          <a:xfrm>
            <a:off x="2723760" y="2376000"/>
            <a:ext cx="721440" cy="721440"/>
          </a:xfrm>
          <a:prstGeom prst="ellipse">
            <a:avLst/>
          </a:prstGeom>
          <a:solidFill>
            <a:srgbClr val="4feddd"/>
          </a:solidFill>
          <a:ln w="412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2000" strike="noStrike" u="none">
                <a:solidFill>
                  <a:srgbClr val="010d3d"/>
                </a:solidFill>
                <a:effectLst/>
                <a:uFillTx/>
                <a:latin typeface="TWK Everett Extrabold"/>
              </a:rPr>
              <a:t>1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TextBox 15"/>
          <p:cNvSpPr/>
          <p:nvPr/>
        </p:nvSpPr>
        <p:spPr>
          <a:xfrm>
            <a:off x="989280" y="4055400"/>
            <a:ext cx="203040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609480">
              <a:lnSpc>
                <a:spcPct val="100000"/>
              </a:lnSpc>
            </a:pPr>
            <a:r>
              <a:rPr b="1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Granular Cloud Usage Control to SaaS apps (Session Policy)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263" name="Straight Connector 12"/>
          <p:cNvCxnSpPr/>
          <p:nvPr/>
        </p:nvCxnSpPr>
        <p:spPr>
          <a:xfrm flipH="1">
            <a:off x="3806280" y="3297960"/>
            <a:ext cx="1311120" cy="867240"/>
          </a:xfrm>
          <a:prstGeom prst="straightConnector1">
            <a:avLst/>
          </a:prstGeom>
          <a:ln cap="rnd" w="44450">
            <a:solidFill>
              <a:srgbClr val="4eeddd"/>
            </a:solidFill>
            <a:prstDash val="sysDot"/>
          </a:ln>
        </p:spPr>
      </p:cxnSp>
      <p:sp>
        <p:nvSpPr>
          <p:cNvPr id="264" name="Oval 24"/>
          <p:cNvSpPr/>
          <p:nvPr/>
        </p:nvSpPr>
        <p:spPr>
          <a:xfrm>
            <a:off x="3234240" y="4015440"/>
            <a:ext cx="721440" cy="721440"/>
          </a:xfrm>
          <a:prstGeom prst="ellipse">
            <a:avLst/>
          </a:prstGeom>
          <a:solidFill>
            <a:srgbClr val="4feddd"/>
          </a:solidFill>
          <a:ln w="412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7880" rIns="4788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2000" strike="noStrike" u="none">
                <a:solidFill>
                  <a:srgbClr val="010d3d"/>
                </a:solidFill>
                <a:effectLst/>
                <a:uFillTx/>
                <a:latin typeface="TWK Everett Extrabold"/>
              </a:rPr>
              <a:t>2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TextBox 27"/>
          <p:cNvSpPr/>
          <p:nvPr/>
        </p:nvSpPr>
        <p:spPr>
          <a:xfrm>
            <a:off x="9550440" y="2321280"/>
            <a:ext cx="193896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85800">
              <a:lnSpc>
                <a:spcPct val="100000"/>
              </a:lnSpc>
            </a:pPr>
            <a:r>
              <a:rPr b="1" lang="en-SG" sz="1200" strike="noStrike" u="none">
                <a:solidFill>
                  <a:schemeClr val="lt1"/>
                </a:solidFill>
                <a:effectLst/>
                <a:uFillTx/>
                <a:latin typeface="Arial"/>
                <a:ea typeface="Calibri"/>
              </a:rPr>
              <a:t>Governance Risk 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0000"/>
              </a:lnSpc>
            </a:pPr>
            <a:r>
              <a:rPr b="1" lang="en-SG" sz="1200" strike="noStrike" u="none">
                <a:solidFill>
                  <a:schemeClr val="lt1"/>
                </a:solidFill>
                <a:effectLst/>
                <a:uFillTx/>
                <a:latin typeface="Arial"/>
                <a:ea typeface="Calibri"/>
              </a:rPr>
              <a:t>and Compliance (App Governance + Cloud App Catalogue)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266" name="Straight Connector 11"/>
          <p:cNvCxnSpPr/>
          <p:nvPr/>
        </p:nvCxnSpPr>
        <p:spPr>
          <a:xfrm flipH="1" flipV="1">
            <a:off x="7103880" y="2728800"/>
            <a:ext cx="1612440" cy="4680"/>
          </a:xfrm>
          <a:prstGeom prst="straightConnector1">
            <a:avLst/>
          </a:prstGeom>
          <a:ln cap="rnd" w="44450">
            <a:solidFill>
              <a:srgbClr val="4eeddd"/>
            </a:solidFill>
            <a:prstDash val="sysDot"/>
          </a:ln>
        </p:spPr>
      </p:cxnSp>
      <p:sp>
        <p:nvSpPr>
          <p:cNvPr id="267" name="Oval 33"/>
          <p:cNvSpPr/>
          <p:nvPr/>
        </p:nvSpPr>
        <p:spPr>
          <a:xfrm>
            <a:off x="8628120" y="2376000"/>
            <a:ext cx="721440" cy="721440"/>
          </a:xfrm>
          <a:prstGeom prst="ellipse">
            <a:avLst/>
          </a:prstGeom>
          <a:solidFill>
            <a:srgbClr val="4feddd"/>
          </a:solidFill>
          <a:ln w="412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7880" rIns="4788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2000" strike="noStrike" u="none">
                <a:solidFill>
                  <a:srgbClr val="010d3d"/>
                </a:solidFill>
                <a:effectLst/>
                <a:uFillTx/>
                <a:latin typeface="TWK Everett Extrabold"/>
              </a:rPr>
              <a:t>6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TextBox 31"/>
          <p:cNvSpPr/>
          <p:nvPr/>
        </p:nvSpPr>
        <p:spPr>
          <a:xfrm>
            <a:off x="2630880" y="5446800"/>
            <a:ext cx="1747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10000"/>
              </a:lnSpc>
            </a:pPr>
            <a:r>
              <a:rPr b="1" lang="en-GB" sz="1200" strike="noStrike" u="none">
                <a:solidFill>
                  <a:schemeClr val="lt1"/>
                </a:solidFill>
                <a:effectLst/>
                <a:uFillTx/>
                <a:latin typeface="Arial"/>
                <a:ea typeface="Calibri"/>
              </a:rPr>
              <a:t>Data Loss Prevention (File Policy)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269" name="Straight Connector 14"/>
          <p:cNvCxnSpPr/>
          <p:nvPr/>
        </p:nvCxnSpPr>
        <p:spPr>
          <a:xfrm flipH="1">
            <a:off x="5040000" y="3744000"/>
            <a:ext cx="627120" cy="1539360"/>
          </a:xfrm>
          <a:prstGeom prst="straightConnector1">
            <a:avLst/>
          </a:prstGeom>
          <a:ln cap="rnd" w="44450">
            <a:solidFill>
              <a:srgbClr val="4eeddd"/>
            </a:solidFill>
            <a:prstDash val="sysDot"/>
          </a:ln>
        </p:spPr>
      </p:cxnSp>
      <p:sp>
        <p:nvSpPr>
          <p:cNvPr id="270" name="Oval 36"/>
          <p:cNvSpPr/>
          <p:nvPr/>
        </p:nvSpPr>
        <p:spPr>
          <a:xfrm>
            <a:off x="4567320" y="5304960"/>
            <a:ext cx="721440" cy="721440"/>
          </a:xfrm>
          <a:prstGeom prst="ellipse">
            <a:avLst/>
          </a:prstGeom>
          <a:solidFill>
            <a:srgbClr val="4feddd"/>
          </a:solidFill>
          <a:ln w="412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7880" rIns="4788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2000" strike="noStrike" u="none">
                <a:solidFill>
                  <a:srgbClr val="010d3d"/>
                </a:solidFill>
                <a:effectLst/>
                <a:uFillTx/>
                <a:latin typeface="TWK Everett Extrabold"/>
              </a:rPr>
              <a:t>3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TextBox 18"/>
          <p:cNvSpPr/>
          <p:nvPr/>
        </p:nvSpPr>
        <p:spPr>
          <a:xfrm>
            <a:off x="8990280" y="4147560"/>
            <a:ext cx="218484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1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Threat Prevention (Malware policy)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272" name="Straight Connector 38"/>
          <p:cNvCxnSpPr/>
          <p:nvPr/>
        </p:nvCxnSpPr>
        <p:spPr>
          <a:xfrm>
            <a:off x="6944400" y="3337920"/>
            <a:ext cx="1311120" cy="867240"/>
          </a:xfrm>
          <a:prstGeom prst="straightConnector1">
            <a:avLst/>
          </a:prstGeom>
          <a:ln cap="rnd" w="44450">
            <a:solidFill>
              <a:srgbClr val="4eeddd"/>
            </a:solidFill>
            <a:prstDash val="sysDot"/>
          </a:ln>
        </p:spPr>
      </p:cxnSp>
      <p:sp>
        <p:nvSpPr>
          <p:cNvPr id="273" name="Oval 40"/>
          <p:cNvSpPr/>
          <p:nvPr/>
        </p:nvSpPr>
        <p:spPr>
          <a:xfrm flipH="1">
            <a:off x="8035200" y="4019760"/>
            <a:ext cx="721440" cy="721440"/>
          </a:xfrm>
          <a:prstGeom prst="ellipse">
            <a:avLst/>
          </a:prstGeom>
          <a:solidFill>
            <a:srgbClr val="4feddd"/>
          </a:solidFill>
          <a:ln w="412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7880" rIns="4788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2000" strike="noStrike" u="none">
                <a:solidFill>
                  <a:srgbClr val="010d3d"/>
                </a:solidFill>
                <a:effectLst/>
                <a:uFillTx/>
                <a:latin typeface="TWK Everett Extrabold"/>
              </a:rPr>
              <a:t>5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TextBox 17"/>
          <p:cNvSpPr/>
          <p:nvPr/>
        </p:nvSpPr>
        <p:spPr>
          <a:xfrm>
            <a:off x="7711200" y="5446800"/>
            <a:ext cx="175824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1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Visibility of activity in SaaS (Activity Policy)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275" name="Straight Connector 39"/>
          <p:cNvCxnSpPr/>
          <p:nvPr/>
        </p:nvCxnSpPr>
        <p:spPr>
          <a:xfrm>
            <a:off x="6367680" y="3765600"/>
            <a:ext cx="627120" cy="1539720"/>
          </a:xfrm>
          <a:prstGeom prst="straightConnector1">
            <a:avLst/>
          </a:prstGeom>
          <a:ln cap="rnd" w="44450">
            <a:solidFill>
              <a:srgbClr val="4eeddd"/>
            </a:solidFill>
            <a:prstDash val="sysDot"/>
          </a:ln>
        </p:spPr>
      </p:cxnSp>
      <p:sp>
        <p:nvSpPr>
          <p:cNvPr id="276" name="Oval 41"/>
          <p:cNvSpPr/>
          <p:nvPr/>
        </p:nvSpPr>
        <p:spPr>
          <a:xfrm flipH="1">
            <a:off x="6745680" y="5285520"/>
            <a:ext cx="721440" cy="721440"/>
          </a:xfrm>
          <a:prstGeom prst="ellipse">
            <a:avLst/>
          </a:prstGeom>
          <a:solidFill>
            <a:srgbClr val="4feddd"/>
          </a:solidFill>
          <a:ln w="412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7880" rIns="4788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2000" strike="noStrike" u="none">
                <a:solidFill>
                  <a:srgbClr val="010d3d"/>
                </a:solidFill>
                <a:effectLst/>
                <a:uFillTx/>
                <a:latin typeface="TWK Everett Extrabold"/>
              </a:rPr>
              <a:t>4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Oval 1"/>
          <p:cNvSpPr/>
          <p:nvPr/>
        </p:nvSpPr>
        <p:spPr>
          <a:xfrm>
            <a:off x="5057640" y="1730880"/>
            <a:ext cx="2004840" cy="2004840"/>
          </a:xfrm>
          <a:prstGeom prst="ellipse">
            <a:avLst/>
          </a:prstGeom>
          <a:noFill/>
          <a:ln>
            <a:solidFill>
              <a:srgbClr val="4ee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278" name="Title 1"/>
          <p:cNvSpPr/>
          <p:nvPr/>
        </p:nvSpPr>
        <p:spPr>
          <a:xfrm>
            <a:off x="566640" y="720720"/>
            <a:ext cx="7547400" cy="6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20000"/>
              </a:lnSpc>
            </a:pPr>
            <a:r>
              <a:rPr b="1" lang="en-US" sz="1800" spc="300" strike="noStrike" u="none">
                <a:solidFill>
                  <a:srgbClr val="4feddd"/>
                </a:solidFill>
                <a:effectLst/>
                <a:uFillTx/>
                <a:latin typeface="Arial Black"/>
              </a:rPr>
              <a:t>(</a:t>
            </a:r>
            <a:r>
              <a:rPr b="0" lang="en-US" sz="1800" spc="300" strike="noStrike" u="none">
                <a:solidFill>
                  <a:srgbClr val="4feddd"/>
                </a:solidFill>
                <a:effectLst/>
                <a:uFillTx/>
                <a:latin typeface="Arial"/>
              </a:rPr>
              <a:t>CASB</a:t>
            </a:r>
            <a:r>
              <a:rPr b="1" lang="en-US" sz="1800" spc="300" strike="noStrike" u="none">
                <a:solidFill>
                  <a:srgbClr val="4feddd"/>
                </a:solidFill>
                <a:effectLst/>
                <a:uFillTx/>
                <a:latin typeface="Arial Black"/>
              </a:rPr>
              <a:t>)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9" name="Graphic 54" descr="Shield Tick outline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446440" y="2118960"/>
            <a:ext cx="1218960" cy="1218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0" name="Title 1"/>
          <p:cNvSpPr/>
          <p:nvPr/>
        </p:nvSpPr>
        <p:spPr>
          <a:xfrm>
            <a:off x="566640" y="450720"/>
            <a:ext cx="552996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Cloud App Security Broker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/>
          <p:nvPr/>
        </p:nvSpPr>
        <p:spPr>
          <a:xfrm>
            <a:off x="566640" y="450720"/>
            <a:ext cx="802044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0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The Defender For Cloud Apps Umbrella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2" name="Rounded Rectangle 6"/>
          <p:cNvSpPr/>
          <p:nvPr/>
        </p:nvSpPr>
        <p:spPr>
          <a:xfrm>
            <a:off x="740520" y="3596760"/>
            <a:ext cx="5779080" cy="582480"/>
          </a:xfrm>
          <a:prstGeom prst="roundRect">
            <a:avLst>
              <a:gd name="adj" fmla="val 4262"/>
            </a:avLst>
          </a:prstGeom>
          <a:noFill/>
          <a:ln w="19050">
            <a:solidFill>
              <a:srgbClr val="4feddd"/>
            </a:solidFill>
          </a:ln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388080" rIns="388080" tIns="208440" bIns="71280" anchor="t">
            <a:noAutofit/>
          </a:bodyPr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Discover/Block SaaS applications at URL level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Assess Risk of SaaS Apps (can even Bias to meet compliance requirements)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3" name="Rounded Rectangle 7"/>
          <p:cNvSpPr/>
          <p:nvPr/>
        </p:nvSpPr>
        <p:spPr>
          <a:xfrm>
            <a:off x="990720" y="3449160"/>
            <a:ext cx="4045320" cy="294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146880" rIns="146880" tIns="14400" bIns="14400" anchor="ctr">
            <a:noAutofit/>
          </a:bodyPr>
          <a:p>
            <a:pPr defTabSz="444600">
              <a:lnSpc>
                <a:spcPct val="90000"/>
              </a:lnSpc>
              <a:spcAft>
                <a:spcPts val="349"/>
              </a:spcAft>
              <a:tabLst>
                <a:tab algn="l" pos="0"/>
              </a:tabLst>
            </a:pPr>
            <a:r>
              <a:rPr b="1" lang="en-GB" sz="10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App Discovery</a:t>
            </a:r>
            <a:endParaRPr b="0" lang="en-GB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Rounded Rectangle 8"/>
          <p:cNvSpPr/>
          <p:nvPr/>
        </p:nvSpPr>
        <p:spPr>
          <a:xfrm>
            <a:off x="740520" y="4510080"/>
            <a:ext cx="5779080" cy="896400"/>
          </a:xfrm>
          <a:prstGeom prst="roundRect">
            <a:avLst>
              <a:gd name="adj" fmla="val 5468"/>
            </a:avLst>
          </a:prstGeom>
          <a:noFill/>
          <a:ln w="19050">
            <a:solidFill>
              <a:srgbClr val="4feddd"/>
            </a:solidFill>
          </a:ln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388080" rIns="388080" tIns="208440" bIns="71280" anchor="t">
            <a:noAutofit/>
          </a:bodyPr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Mass Download of files 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Suspicious Inbox Forwarding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Monitor for activities towards a dark web IP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Monitor activities from Enterprise Saas apps like Slack, Dropbox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5" name="Rounded Rectangle 9"/>
          <p:cNvSpPr/>
          <p:nvPr/>
        </p:nvSpPr>
        <p:spPr>
          <a:xfrm>
            <a:off x="990720" y="4362480"/>
            <a:ext cx="4045320" cy="294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146880" rIns="146880" tIns="14400" bIns="14400" anchor="ctr">
            <a:noAutofit/>
          </a:bodyPr>
          <a:p>
            <a:pPr defTabSz="444600">
              <a:lnSpc>
                <a:spcPct val="90000"/>
              </a:lnSpc>
              <a:spcAft>
                <a:spcPts val="349"/>
              </a:spcAft>
              <a:tabLst>
                <a:tab algn="l" pos="0"/>
              </a:tabLst>
            </a:pPr>
            <a:r>
              <a:rPr b="1" lang="en-GB" sz="10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Anomaly/Activity Policy</a:t>
            </a:r>
            <a:endParaRPr b="0" lang="en-GB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Rounded Rectangle 10"/>
          <p:cNvSpPr/>
          <p:nvPr/>
        </p:nvSpPr>
        <p:spPr>
          <a:xfrm>
            <a:off x="740520" y="5737680"/>
            <a:ext cx="5779080" cy="582480"/>
          </a:xfrm>
          <a:prstGeom prst="roundRect">
            <a:avLst>
              <a:gd name="adj" fmla="val 6497"/>
            </a:avLst>
          </a:prstGeom>
          <a:noFill/>
          <a:ln w="19050">
            <a:solidFill>
              <a:srgbClr val="4feddd"/>
            </a:solidFill>
          </a:ln>
        </p:spPr>
        <p:style>
          <a:lnRef idx="1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388080" rIns="388080" tIns="208440" bIns="71280" anchor="t">
            <a:noAutofit/>
          </a:bodyPr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Detects malicious files in Box, Dropbox, Google Workspace and Onedrive/Sharepoint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Apply Purview Sensitivity Labels to files hosted in Box, Google Workspace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7" name="Rounded Rectangle 11"/>
          <p:cNvSpPr/>
          <p:nvPr/>
        </p:nvSpPr>
        <p:spPr>
          <a:xfrm>
            <a:off x="990720" y="5590080"/>
            <a:ext cx="4045320" cy="294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146880" rIns="146880" tIns="14400" bIns="14400" anchor="ctr">
            <a:noAutofit/>
          </a:bodyPr>
          <a:p>
            <a:pPr defTabSz="444600">
              <a:lnSpc>
                <a:spcPct val="90000"/>
              </a:lnSpc>
              <a:spcAft>
                <a:spcPts val="349"/>
              </a:spcAft>
              <a:tabLst>
                <a:tab algn="l" pos="0"/>
              </a:tabLst>
            </a:pPr>
            <a:r>
              <a:rPr b="1" lang="en-GB" sz="10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File/Malware Policy</a:t>
            </a:r>
            <a:endParaRPr b="0" lang="en-GB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Rounded Rectangle 12"/>
          <p:cNvSpPr/>
          <p:nvPr/>
        </p:nvSpPr>
        <p:spPr>
          <a:xfrm>
            <a:off x="740520" y="1450440"/>
            <a:ext cx="5779080" cy="730080"/>
          </a:xfrm>
          <a:prstGeom prst="roundRect">
            <a:avLst>
              <a:gd name="adj" fmla="val 5468"/>
            </a:avLst>
          </a:prstGeom>
          <a:noFill/>
          <a:ln w="19050">
            <a:solidFill>
              <a:srgbClr val="4feddd"/>
            </a:solidFill>
          </a:ln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388080" rIns="388080" tIns="208440" bIns="71280" anchor="t">
            <a:noAutofit/>
          </a:bodyPr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Detect malicious OAuth Apps (Illicit Consent Grant attack)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Hunt for Overprivileged Enterprise Apps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Hunt for Apps accessing Sensitive Content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9" name="Rounded Rectangle 13"/>
          <p:cNvSpPr/>
          <p:nvPr/>
        </p:nvSpPr>
        <p:spPr>
          <a:xfrm>
            <a:off x="990720" y="1302840"/>
            <a:ext cx="4045320" cy="294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146880" rIns="146880" tIns="14400" bIns="14400" anchor="ctr">
            <a:noAutofit/>
          </a:bodyPr>
          <a:p>
            <a:pPr defTabSz="444600">
              <a:lnSpc>
                <a:spcPct val="90000"/>
              </a:lnSpc>
              <a:spcAft>
                <a:spcPts val="349"/>
              </a:spcAft>
              <a:tabLst>
                <a:tab algn="l" pos="0"/>
              </a:tabLst>
            </a:pPr>
            <a:r>
              <a:rPr b="1" lang="en-GB" sz="10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Entra ID OAuth Apps (Enterprise Applications)</a:t>
            </a:r>
            <a:endParaRPr b="0" lang="en-GB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Rounded Rectangle 15"/>
          <p:cNvSpPr/>
          <p:nvPr/>
        </p:nvSpPr>
        <p:spPr>
          <a:xfrm>
            <a:off x="740520" y="2520360"/>
            <a:ext cx="5779080" cy="730080"/>
          </a:xfrm>
          <a:prstGeom prst="roundRect">
            <a:avLst>
              <a:gd name="adj" fmla="val 5468"/>
            </a:avLst>
          </a:prstGeom>
          <a:noFill/>
          <a:ln w="19050">
            <a:solidFill>
              <a:srgbClr val="4feddd"/>
            </a:solidFill>
          </a:ln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388080" rIns="388080" tIns="208440" bIns="71280" anchor="t">
            <a:noAutofit/>
          </a:bodyPr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Block Copy/Paste (depending on content)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Block Hosting IPs/Anonymous IPs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1360" indent="-171360" defTabSz="609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Enforce Edge For Business</a:t>
            </a:r>
            <a:endParaRPr b="0" lang="en-GB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1" name="Rounded Rectangle 16"/>
          <p:cNvSpPr/>
          <p:nvPr/>
        </p:nvSpPr>
        <p:spPr>
          <a:xfrm>
            <a:off x="990720" y="2372760"/>
            <a:ext cx="4045320" cy="294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numCol="1" spcCol="1440" lIns="146880" rIns="146880" tIns="14400" bIns="14400" anchor="ctr">
            <a:noAutofit/>
          </a:bodyPr>
          <a:p>
            <a:pPr defTabSz="444600">
              <a:lnSpc>
                <a:spcPct val="90000"/>
              </a:lnSpc>
              <a:spcAft>
                <a:spcPts val="349"/>
              </a:spcAft>
              <a:tabLst>
                <a:tab algn="l" pos="0"/>
              </a:tabLst>
            </a:pPr>
            <a:r>
              <a:rPr b="1" lang="en-GB" sz="1000" strike="noStrike" u="none">
                <a:solidFill>
                  <a:srgbClr val="0d132d"/>
                </a:solidFill>
                <a:effectLst/>
                <a:uFillTx/>
                <a:latin typeface="Arial"/>
              </a:rPr>
              <a:t>Entra ID Conditional Access – MDA Reverse Proxy</a:t>
            </a:r>
            <a:endParaRPr b="0" lang="en-GB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2" name="Picture 18" descr="A city with lights at night&#10;&#10;AI-generated content may be incorrect."/>
          <p:cNvPicPr/>
          <p:nvPr/>
        </p:nvPicPr>
        <p:blipFill>
          <a:blip r:embed="rId1"/>
          <a:srcRect l="27190" t="0" r="31203" b="0"/>
          <a:stretch/>
        </p:blipFill>
        <p:spPr>
          <a:xfrm>
            <a:off x="7157520" y="2160"/>
            <a:ext cx="5036040" cy="6784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13"/>
          <p:cNvSpPr/>
          <p:nvPr/>
        </p:nvSpPr>
        <p:spPr>
          <a:xfrm>
            <a:off x="0" y="3154320"/>
            <a:ext cx="12193200" cy="3528000"/>
          </a:xfrm>
          <a:prstGeom prst="rect">
            <a:avLst/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294" name="Rectangle 5"/>
          <p:cNvSpPr/>
          <p:nvPr/>
        </p:nvSpPr>
        <p:spPr>
          <a:xfrm>
            <a:off x="0" y="3230280"/>
            <a:ext cx="12193200" cy="3528000"/>
          </a:xfrm>
          <a:prstGeom prst="rect">
            <a:avLst/>
          </a:prstGeom>
          <a:solidFill>
            <a:srgbClr val="131313"/>
          </a:solidFill>
          <a:ln>
            <a:noFill/>
          </a:ln>
          <a:effectLst>
            <a:outerShdw blurRad="5076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295" name="PlaceHolder 1"/>
          <p:cNvSpPr>
            <a:spLocks noGrp="1"/>
          </p:cNvSpPr>
          <p:nvPr>
            <p:ph/>
          </p:nvPr>
        </p:nvSpPr>
        <p:spPr>
          <a:xfrm>
            <a:off x="7981200" y="2200680"/>
            <a:ext cx="1630080" cy="32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609480">
              <a:lnSpc>
                <a:spcPct val="90000"/>
              </a:lnSpc>
              <a:spcBef>
                <a:spcPts val="666"/>
              </a:spcBef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No VPN required!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indent="0" defTabSz="609480">
              <a:lnSpc>
                <a:spcPct val="90000"/>
              </a:lnSpc>
              <a:spcBef>
                <a:spcPts val="666"/>
              </a:spcBef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296" name="Picture 3" descr="A screenshot of a computer&#10;&#10;AI-generated content may be incorrect."/>
          <p:cNvPicPr/>
          <p:nvPr/>
        </p:nvPicPr>
        <p:blipFill>
          <a:blip r:embed="rId1"/>
          <a:stretch/>
        </p:blipFill>
        <p:spPr>
          <a:xfrm>
            <a:off x="232560" y="3511800"/>
            <a:ext cx="11727720" cy="2784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7" name="Title 1"/>
          <p:cNvSpPr/>
          <p:nvPr/>
        </p:nvSpPr>
        <p:spPr>
          <a:xfrm>
            <a:off x="566640" y="450720"/>
            <a:ext cx="802044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Scenario: Shadow IT SaaS Discovery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8" name="Rounded Rectangle 6"/>
          <p:cNvSpPr/>
          <p:nvPr/>
        </p:nvSpPr>
        <p:spPr>
          <a:xfrm>
            <a:off x="681840" y="165960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01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Rounded Rectangle 7"/>
          <p:cNvSpPr/>
          <p:nvPr/>
        </p:nvSpPr>
        <p:spPr>
          <a:xfrm>
            <a:off x="4331520" y="165960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02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Rounded Rectangle 8"/>
          <p:cNvSpPr/>
          <p:nvPr/>
        </p:nvSpPr>
        <p:spPr>
          <a:xfrm>
            <a:off x="7981200" y="165960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03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TextBox 10"/>
          <p:cNvSpPr/>
          <p:nvPr/>
        </p:nvSpPr>
        <p:spPr>
          <a:xfrm>
            <a:off x="681840" y="2200680"/>
            <a:ext cx="252612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Easiest way to discover Apps – Use existing telemetry from MDE!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2" name="TextBox 12"/>
          <p:cNvSpPr/>
          <p:nvPr/>
        </p:nvSpPr>
        <p:spPr>
          <a:xfrm>
            <a:off x="4298760" y="2200680"/>
            <a:ext cx="231552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But you can use other sources such as Firewall/SWG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17"/>
          <p:cNvSpPr/>
          <p:nvPr/>
        </p:nvSpPr>
        <p:spPr>
          <a:xfrm>
            <a:off x="0" y="3154320"/>
            <a:ext cx="12193200" cy="3528000"/>
          </a:xfrm>
          <a:prstGeom prst="rect">
            <a:avLst/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04" name="Rectangle 9"/>
          <p:cNvSpPr/>
          <p:nvPr/>
        </p:nvSpPr>
        <p:spPr>
          <a:xfrm>
            <a:off x="0" y="3230280"/>
            <a:ext cx="12193200" cy="3528000"/>
          </a:xfrm>
          <a:prstGeom prst="rect">
            <a:avLst/>
          </a:prstGeom>
          <a:solidFill>
            <a:srgbClr val="131313"/>
          </a:solidFill>
          <a:ln>
            <a:noFill/>
          </a:ln>
          <a:effectLst>
            <a:outerShdw blurRad="5076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305" name="Picture 3" descr="A screenshot of a computer&#10;&#10;AI-generated content may be incorrect."/>
          <p:cNvPicPr/>
          <p:nvPr/>
        </p:nvPicPr>
        <p:blipFill>
          <a:blip r:embed="rId1"/>
          <a:srcRect l="0" t="0" r="2328" b="49887"/>
          <a:stretch/>
        </p:blipFill>
        <p:spPr>
          <a:xfrm>
            <a:off x="398520" y="3664440"/>
            <a:ext cx="11458440" cy="274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6" name="Title 1"/>
          <p:cNvSpPr/>
          <p:nvPr/>
        </p:nvSpPr>
        <p:spPr>
          <a:xfrm>
            <a:off x="566640" y="450720"/>
            <a:ext cx="802044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Scenario: Generative AI Shadow IT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07" name="Group 16"/>
          <p:cNvGrpSpPr/>
          <p:nvPr/>
        </p:nvGrpSpPr>
        <p:grpSpPr>
          <a:xfrm>
            <a:off x="9508680" y="385200"/>
            <a:ext cx="2278800" cy="788040"/>
            <a:chOff x="9508680" y="385200"/>
            <a:chExt cx="2278800" cy="788040"/>
          </a:xfrm>
        </p:grpSpPr>
        <p:sp>
          <p:nvSpPr>
            <p:cNvPr id="308" name="Rounded Rectangular Callout 6"/>
            <p:cNvSpPr/>
            <p:nvPr/>
          </p:nvSpPr>
          <p:spPr>
            <a:xfrm flipH="1">
              <a:off x="9508680" y="405000"/>
              <a:ext cx="2278800" cy="707400"/>
            </a:xfrm>
            <a:prstGeom prst="wedgeRoundRectCallout">
              <a:avLst>
                <a:gd name="adj1" fmla="val -20833"/>
                <a:gd name="adj2" fmla="val 74194"/>
                <a:gd name="adj3" fmla="val 16667"/>
              </a:avLst>
            </a:prstGeom>
            <a:solidFill>
              <a:srgbClr val="4eeddd"/>
            </a:solidFill>
            <a:ln>
              <a:solidFill>
                <a:srgbClr val="2267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609480">
                <a:lnSpc>
                  <a:spcPct val="100000"/>
                </a:lnSpc>
              </a:pPr>
              <a:endParaRPr b="0" lang="en-US" sz="1200" strike="noStrike" u="none">
                <a:solidFill>
                  <a:schemeClr val="lt1"/>
                </a:solidFill>
                <a:effectLst/>
                <a:uFillTx/>
                <a:latin typeface="TWK Everett"/>
              </a:endParaRPr>
            </a:p>
          </p:txBody>
        </p:sp>
        <p:sp>
          <p:nvSpPr>
            <p:cNvPr id="309" name="TextBox 4"/>
            <p:cNvSpPr/>
            <p:nvPr/>
          </p:nvSpPr>
          <p:spPr>
            <a:xfrm>
              <a:off x="9892440" y="547200"/>
              <a:ext cx="1608480" cy="461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609480">
                <a:lnSpc>
                  <a:spcPct val="100000"/>
                </a:lnSpc>
              </a:pPr>
              <a:r>
                <a:rPr b="0" lang="en-GB" sz="1200" strike="noStrike" u="none">
                  <a:solidFill>
                    <a:srgbClr val="131313"/>
                  </a:solidFill>
                  <a:effectLst/>
                  <a:uFillTx/>
                  <a:latin typeface="TWK Everett"/>
                </a:rPr>
                <a:t>Had to mention AI at least once.</a:t>
              </a:r>
              <a:endParaRPr b="0" lang="en-GB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" name="TextBox 7"/>
            <p:cNvSpPr/>
            <p:nvPr/>
          </p:nvSpPr>
          <p:spPr>
            <a:xfrm>
              <a:off x="9590760" y="385200"/>
              <a:ext cx="442440" cy="70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609480">
                <a:lnSpc>
                  <a:spcPct val="100000"/>
                </a:lnSpc>
              </a:pPr>
              <a:r>
                <a:rPr b="1" lang="en-US" sz="4000" strike="noStrike" u="none">
                  <a:solidFill>
                    <a:srgbClr val="131313"/>
                  </a:solidFill>
                  <a:effectLst/>
                  <a:uFillTx/>
                  <a:latin typeface="TWK Everett Extrabold"/>
                </a:rPr>
                <a:t>“</a:t>
              </a:r>
              <a:endParaRPr b="0" lang="en-GB" sz="4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" name="TextBox 8"/>
            <p:cNvSpPr/>
            <p:nvPr/>
          </p:nvSpPr>
          <p:spPr>
            <a:xfrm rot="10800000">
              <a:off x="10947600" y="465120"/>
              <a:ext cx="442440" cy="70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609480">
                <a:lnSpc>
                  <a:spcPct val="100000"/>
                </a:lnSpc>
              </a:pPr>
              <a:r>
                <a:rPr b="1" lang="en-US" sz="4000" strike="noStrike" u="none">
                  <a:solidFill>
                    <a:srgbClr val="131313"/>
                  </a:solidFill>
                  <a:effectLst/>
                  <a:uFillTx/>
                  <a:latin typeface="TWK Everett Extrabold"/>
                </a:rPr>
                <a:t>“</a:t>
              </a:r>
              <a:endParaRPr b="0" lang="en-GB" sz="4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12" name="Text Placeholder 2"/>
          <p:cNvSpPr/>
          <p:nvPr/>
        </p:nvSpPr>
        <p:spPr>
          <a:xfrm>
            <a:off x="7981200" y="2200680"/>
            <a:ext cx="305496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Users may be using personal accounts to sign-in to these platforms, allows for potential exfiltration path.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3" name="Rounded Rectangle 11"/>
          <p:cNvSpPr/>
          <p:nvPr/>
        </p:nvSpPr>
        <p:spPr>
          <a:xfrm>
            <a:off x="681840" y="165960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01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Rounded Rectangle 12"/>
          <p:cNvSpPr/>
          <p:nvPr/>
        </p:nvSpPr>
        <p:spPr>
          <a:xfrm>
            <a:off x="4331520" y="165960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02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Rounded Rectangle 13"/>
          <p:cNvSpPr/>
          <p:nvPr/>
        </p:nvSpPr>
        <p:spPr>
          <a:xfrm>
            <a:off x="7981200" y="165960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03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TextBox 14"/>
          <p:cNvSpPr/>
          <p:nvPr/>
        </p:nvSpPr>
        <p:spPr>
          <a:xfrm>
            <a:off x="681840" y="2200680"/>
            <a:ext cx="252612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Users are using Generative AI tools to perform work.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7" name="TextBox 15"/>
          <p:cNvSpPr/>
          <p:nvPr/>
        </p:nvSpPr>
        <p:spPr>
          <a:xfrm>
            <a:off x="4298760" y="2200680"/>
            <a:ext cx="243972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How are we ensuring we know where our data might be going?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13"/>
          <p:cNvSpPr/>
          <p:nvPr/>
        </p:nvSpPr>
        <p:spPr>
          <a:xfrm>
            <a:off x="6764400" y="0"/>
            <a:ext cx="5345280" cy="6857640"/>
          </a:xfrm>
          <a:prstGeom prst="rect">
            <a:avLst/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19" name="PlaceHolder 1"/>
          <p:cNvSpPr>
            <a:spLocks noGrp="1"/>
          </p:cNvSpPr>
          <p:nvPr>
            <p:ph/>
          </p:nvPr>
        </p:nvSpPr>
        <p:spPr>
          <a:xfrm>
            <a:off x="1287720" y="3052800"/>
            <a:ext cx="3061800" cy="59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609480">
              <a:lnSpc>
                <a:spcPct val="100000"/>
              </a:lnSpc>
              <a:spcBef>
                <a:spcPts val="666"/>
              </a:spcBef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Create an App discovery policy to start proactively blocking GenAI apps based on Risk Factors as its discovered by MDA.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  <a:p>
            <a:pPr indent="0" defTabSz="609480">
              <a:lnSpc>
                <a:spcPct val="90000"/>
              </a:lnSpc>
              <a:spcBef>
                <a:spcPts val="666"/>
              </a:spcBef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20" name="Title 1"/>
          <p:cNvSpPr/>
          <p:nvPr/>
        </p:nvSpPr>
        <p:spPr>
          <a:xfrm>
            <a:off x="566640" y="450720"/>
            <a:ext cx="802044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Scenario: Generative AI Shadow IT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1" name="Rectangle 6"/>
          <p:cNvSpPr/>
          <p:nvPr/>
        </p:nvSpPr>
        <p:spPr>
          <a:xfrm>
            <a:off x="6847920" y="0"/>
            <a:ext cx="5345280" cy="6857640"/>
          </a:xfrm>
          <a:prstGeom prst="rect">
            <a:avLst/>
          </a:prstGeom>
          <a:solidFill>
            <a:srgbClr val="131313"/>
          </a:solidFill>
          <a:ln>
            <a:noFill/>
          </a:ln>
          <a:effectLst>
            <a:outerShdw algn="tr" blurRad="50760" dir="81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322" name="Picture 4" descr="A screenshot of a computer&#10;&#10;AI-generated content may be incorrect."/>
          <p:cNvPicPr/>
          <p:nvPr/>
        </p:nvPicPr>
        <p:blipFill>
          <a:blip r:embed="rId1"/>
          <a:stretch/>
        </p:blipFill>
        <p:spPr>
          <a:xfrm>
            <a:off x="7152120" y="954000"/>
            <a:ext cx="4944240" cy="485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" name="TextBox 3"/>
          <p:cNvSpPr/>
          <p:nvPr/>
        </p:nvSpPr>
        <p:spPr>
          <a:xfrm>
            <a:off x="8686800" y="5000040"/>
            <a:ext cx="2844360" cy="13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2800" strike="noStrike" u="none">
                <a:solidFill>
                  <a:srgbClr val="ff0000"/>
                </a:solidFill>
                <a:effectLst/>
                <a:uFillTx/>
                <a:latin typeface="TWK Everett"/>
              </a:rPr>
              <a:t>Tag as Unsanctioned = Block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4" name="TextBox 9"/>
          <p:cNvSpPr/>
          <p:nvPr/>
        </p:nvSpPr>
        <p:spPr>
          <a:xfrm>
            <a:off x="867960" y="1551600"/>
            <a:ext cx="3357000" cy="10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2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Okay that’s great, Its going there but what can I do about it?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5" name="TextBox 10"/>
          <p:cNvSpPr/>
          <p:nvPr/>
        </p:nvSpPr>
        <p:spPr>
          <a:xfrm>
            <a:off x="566640" y="1389600"/>
            <a:ext cx="44244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1" lang="en-US" sz="4000" strike="noStrike" u="none">
                <a:solidFill>
                  <a:srgbClr val="4feddd"/>
                </a:solidFill>
                <a:effectLst/>
                <a:uFillTx/>
                <a:latin typeface="TWK Everett Extrabold"/>
              </a:rPr>
              <a:t>“</a:t>
            </a:r>
            <a:endParaRPr b="0" lang="en-GB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6" name="TextBox 11"/>
          <p:cNvSpPr/>
          <p:nvPr/>
        </p:nvSpPr>
        <p:spPr>
          <a:xfrm rot="10800000">
            <a:off x="1953360" y="1891800"/>
            <a:ext cx="44244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1" lang="en-US" sz="4000" strike="noStrike" u="none">
                <a:solidFill>
                  <a:srgbClr val="4feddd"/>
                </a:solidFill>
                <a:effectLst/>
                <a:uFillTx/>
                <a:latin typeface="TWK Everett Extrabold"/>
              </a:rPr>
              <a:t>“</a:t>
            </a:r>
            <a:endParaRPr b="0" lang="en-GB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7" name="Rounded Rectangle 12"/>
          <p:cNvSpPr/>
          <p:nvPr/>
        </p:nvSpPr>
        <p:spPr>
          <a:xfrm>
            <a:off x="770400" y="311184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TWK Everett Extrabold"/>
              </a:rPr>
              <a:t>A.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 13"/>
          <p:cNvSpPr/>
          <p:nvPr/>
        </p:nvSpPr>
        <p:spPr>
          <a:xfrm>
            <a:off x="6764400" y="0"/>
            <a:ext cx="5345280" cy="6857640"/>
          </a:xfrm>
          <a:prstGeom prst="rect">
            <a:avLst/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29" name="Title 1"/>
          <p:cNvSpPr/>
          <p:nvPr/>
        </p:nvSpPr>
        <p:spPr>
          <a:xfrm>
            <a:off x="566640" y="450720"/>
            <a:ext cx="802044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Scenario: Generative AI Shadow IT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0" name="Rectangle 6"/>
          <p:cNvSpPr/>
          <p:nvPr/>
        </p:nvSpPr>
        <p:spPr>
          <a:xfrm>
            <a:off x="6847920" y="0"/>
            <a:ext cx="5345280" cy="685764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331" name="Picture 1" descr=""/>
          <p:cNvPicPr/>
          <p:nvPr/>
        </p:nvPicPr>
        <p:blipFill>
          <a:blip r:embed="rId1"/>
          <a:stretch/>
        </p:blipFill>
        <p:spPr>
          <a:xfrm>
            <a:off x="7138800" y="933480"/>
            <a:ext cx="4970520" cy="46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2" name="TextBox 7"/>
          <p:cNvSpPr/>
          <p:nvPr/>
        </p:nvSpPr>
        <p:spPr>
          <a:xfrm>
            <a:off x="9624240" y="3680280"/>
            <a:ext cx="2382480" cy="25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3200" strike="noStrike" u="none">
                <a:solidFill>
                  <a:srgbClr val="ff0000"/>
                </a:solidFill>
                <a:effectLst/>
                <a:uFillTx/>
                <a:latin typeface="TWK Everett"/>
              </a:rPr>
              <a:t>Tag as monitored = Warn Indicator in MDE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3" name="Text Placeholder 2"/>
          <p:cNvSpPr/>
          <p:nvPr/>
        </p:nvSpPr>
        <p:spPr>
          <a:xfrm>
            <a:off x="1199160" y="1659600"/>
            <a:ext cx="3200040" cy="67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Doesn’t have to be a block, can just a warn end user / alert admins.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4" name="Rounded Rectangle 14"/>
          <p:cNvSpPr/>
          <p:nvPr/>
        </p:nvSpPr>
        <p:spPr>
          <a:xfrm>
            <a:off x="681840" y="165960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01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AutoShape 2" descr="Image preview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defTabSz="609480">
              <a:lnSpc>
                <a:spcPct val="100000"/>
              </a:lnSpc>
            </a:pPr>
            <a:endParaRPr b="0" lang="en-GB" sz="120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336" name="AutoShape 6" descr="Image preview"/>
          <p:cNvSpPr/>
          <p:nvPr/>
        </p:nvSpPr>
        <p:spPr>
          <a:xfrm>
            <a:off x="3926520" y="3429000"/>
            <a:ext cx="2473920" cy="24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defTabSz="609480">
              <a:lnSpc>
                <a:spcPct val="100000"/>
              </a:lnSpc>
            </a:pPr>
            <a:endParaRPr b="0" lang="en-GB" sz="120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sp>
        <p:nvSpPr>
          <p:cNvPr id="337" name="AutoShape 8" descr="Image preview"/>
          <p:cNvSpPr/>
          <p:nvPr/>
        </p:nvSpPr>
        <p:spPr>
          <a:xfrm>
            <a:off x="2624760" y="-42120"/>
            <a:ext cx="3775680" cy="37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defTabSz="609480">
              <a:lnSpc>
                <a:spcPct val="100000"/>
              </a:lnSpc>
            </a:pPr>
            <a:endParaRPr b="0" lang="en-GB" sz="1200" strike="noStrike" u="none">
              <a:solidFill>
                <a:schemeClr val="dk1"/>
              </a:solidFill>
              <a:effectLst/>
              <a:uFillTx/>
              <a:latin typeface="TWK Everett"/>
            </a:endParaRPr>
          </a:p>
        </p:txBody>
      </p:sp>
      <p:pic>
        <p:nvPicPr>
          <p:cNvPr id="338" name="Picture 10" descr=""/>
          <p:cNvPicPr/>
          <p:nvPr/>
        </p:nvPicPr>
        <p:blipFill>
          <a:blip r:embed="rId2"/>
          <a:stretch/>
        </p:blipFill>
        <p:spPr>
          <a:xfrm>
            <a:off x="229320" y="2193840"/>
            <a:ext cx="6289920" cy="45316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3"/>
          <p:cNvSpPr/>
          <p:nvPr/>
        </p:nvSpPr>
        <p:spPr>
          <a:xfrm>
            <a:off x="0" y="3154320"/>
            <a:ext cx="12193200" cy="3528000"/>
          </a:xfrm>
          <a:prstGeom prst="rect">
            <a:avLst/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sp>
        <p:nvSpPr>
          <p:cNvPr id="340" name="Rectangle 6"/>
          <p:cNvSpPr/>
          <p:nvPr/>
        </p:nvSpPr>
        <p:spPr>
          <a:xfrm>
            <a:off x="0" y="3230280"/>
            <a:ext cx="12193200" cy="3528000"/>
          </a:xfrm>
          <a:prstGeom prst="rect">
            <a:avLst/>
          </a:prstGeom>
          <a:solidFill>
            <a:srgbClr val="131313"/>
          </a:solidFill>
          <a:ln>
            <a:noFill/>
          </a:ln>
          <a:effectLst>
            <a:outerShdw blurRad="5076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TWK Everett"/>
            </a:endParaRPr>
          </a:p>
        </p:txBody>
      </p:sp>
      <p:pic>
        <p:nvPicPr>
          <p:cNvPr id="341" name="Picture 4" descr="A screenshot of a computer&#10;&#10;AI-generated content may be incorrect."/>
          <p:cNvPicPr/>
          <p:nvPr/>
        </p:nvPicPr>
        <p:blipFill>
          <a:blip r:embed="rId1"/>
          <a:stretch/>
        </p:blipFill>
        <p:spPr>
          <a:xfrm>
            <a:off x="195840" y="4022640"/>
            <a:ext cx="6814440" cy="1945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2" name="Picture 5" descr="A screenshot of a computer&#10;&#10;AI-generated content may be incorrect."/>
          <p:cNvPicPr/>
          <p:nvPr/>
        </p:nvPicPr>
        <p:blipFill>
          <a:blip r:embed="rId2"/>
          <a:srcRect l="39378" t="34417" r="576" b="-1626"/>
          <a:stretch/>
        </p:blipFill>
        <p:spPr>
          <a:xfrm>
            <a:off x="7206480" y="3538440"/>
            <a:ext cx="4708440" cy="293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3" name="Title 1"/>
          <p:cNvSpPr/>
          <p:nvPr/>
        </p:nvSpPr>
        <p:spPr>
          <a:xfrm>
            <a:off x="566640" y="450720"/>
            <a:ext cx="802044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609480">
              <a:lnSpc>
                <a:spcPct val="90000"/>
              </a:lnSpc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Scenario: Generative AI Shadow IT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4" name="Text Placeholder 2"/>
          <p:cNvSpPr/>
          <p:nvPr/>
        </p:nvSpPr>
        <p:spPr>
          <a:xfrm>
            <a:off x="7981200" y="2200680"/>
            <a:ext cx="279252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Ensures Domains remain automatically updated.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609480">
              <a:lnSpc>
                <a:spcPct val="90000"/>
              </a:lnSpc>
              <a:spcBef>
                <a:spcPts val="666"/>
              </a:spcBef>
              <a:tabLst>
                <a:tab algn="l" pos="0"/>
              </a:tabLst>
            </a:pP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5" name="Rounded Rectangle 9"/>
          <p:cNvSpPr/>
          <p:nvPr/>
        </p:nvSpPr>
        <p:spPr>
          <a:xfrm>
            <a:off x="681840" y="165960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01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Rounded Rectangle 10"/>
          <p:cNvSpPr/>
          <p:nvPr/>
        </p:nvSpPr>
        <p:spPr>
          <a:xfrm>
            <a:off x="4331520" y="1659600"/>
            <a:ext cx="433080" cy="4330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02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Rounded Rectangle 11"/>
          <p:cNvSpPr/>
          <p:nvPr/>
        </p:nvSpPr>
        <p:spPr>
          <a:xfrm>
            <a:off x="7981200" y="1638000"/>
            <a:ext cx="433080" cy="476280"/>
          </a:xfrm>
          <a:prstGeom prst="roundRect">
            <a:avLst>
              <a:gd name="adj" fmla="val 16667"/>
            </a:avLst>
          </a:prstGeom>
          <a:solidFill>
            <a:srgbClr val="4f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609480">
              <a:lnSpc>
                <a:spcPct val="100000"/>
              </a:lnSpc>
            </a:pPr>
            <a:r>
              <a:rPr b="1" lang="en-US" sz="1200" strike="noStrike" u="none">
                <a:solidFill>
                  <a:srgbClr val="131313"/>
                </a:solidFill>
                <a:effectLst/>
                <a:uFillTx/>
                <a:latin typeface="Arial"/>
              </a:rPr>
              <a:t>03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TextBox 12"/>
          <p:cNvSpPr/>
          <p:nvPr/>
        </p:nvSpPr>
        <p:spPr>
          <a:xfrm>
            <a:off x="681840" y="2200680"/>
            <a:ext cx="252612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What if I don't want to wait for it to be discovered/it's already been discovered?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9" name="TextBox 13"/>
          <p:cNvSpPr/>
          <p:nvPr/>
        </p:nvSpPr>
        <p:spPr>
          <a:xfrm>
            <a:off x="4298760" y="2200680"/>
            <a:ext cx="243972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GB" sz="12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Manually block from the app catalogue!</a:t>
            </a:r>
            <a:endParaRPr b="0" lang="en-GB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yber">
  <a:themeElements>
    <a:clrScheme name="Custom 3">
      <a:dk1>
        <a:srgbClr val="22164b"/>
      </a:dk1>
      <a:lt1>
        <a:srgbClr val="ffffff"/>
      </a:lt1>
      <a:dk2>
        <a:srgbClr val="22164b"/>
      </a:dk2>
      <a:lt2>
        <a:srgbClr val="ffffff"/>
      </a:lt2>
      <a:accent1>
        <a:srgbClr val="4eeddd"/>
      </a:accent1>
      <a:accent2>
        <a:srgbClr val="011f5d"/>
      </a:accent2>
      <a:accent3>
        <a:srgbClr val="011f5d"/>
      </a:accent3>
      <a:accent4>
        <a:srgbClr val="061035"/>
      </a:accent4>
      <a:accent5>
        <a:srgbClr val="4eeddd"/>
      </a:accent5>
      <a:accent6>
        <a:srgbClr val="22164b"/>
      </a:accent6>
      <a:hlink>
        <a:srgbClr val="ffffff"/>
      </a:hlink>
      <a:folHlink>
        <a:srgbClr val="d8d8d8"/>
      </a:folHlink>
    </a:clrScheme>
    <a:fontScheme name="Cyber">
      <a:majorFont>
        <a:latin typeface="TWK Everett Extrabold" pitchFamily="0" charset="1"/>
        <a:ea typeface=""/>
        <a:cs typeface=""/>
      </a:majorFont>
      <a:minorFont>
        <a:latin typeface="TWK Everet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yber">
  <a:themeElements>
    <a:clrScheme name="Custom 3">
      <a:dk1>
        <a:srgbClr val="22164b"/>
      </a:dk1>
      <a:lt1>
        <a:srgbClr val="ffffff"/>
      </a:lt1>
      <a:dk2>
        <a:srgbClr val="22164b"/>
      </a:dk2>
      <a:lt2>
        <a:srgbClr val="ffffff"/>
      </a:lt2>
      <a:accent1>
        <a:srgbClr val="4eeddd"/>
      </a:accent1>
      <a:accent2>
        <a:srgbClr val="011f5d"/>
      </a:accent2>
      <a:accent3>
        <a:srgbClr val="011f5d"/>
      </a:accent3>
      <a:accent4>
        <a:srgbClr val="061035"/>
      </a:accent4>
      <a:accent5>
        <a:srgbClr val="4eeddd"/>
      </a:accent5>
      <a:accent6>
        <a:srgbClr val="22164b"/>
      </a:accent6>
      <a:hlink>
        <a:srgbClr val="ffffff"/>
      </a:hlink>
      <a:folHlink>
        <a:srgbClr val="d8d8d8"/>
      </a:folHlink>
    </a:clrScheme>
    <a:fontScheme name="Cyber">
      <a:majorFont>
        <a:latin typeface="TWK Everett Extrabold" pitchFamily="0" charset="1"/>
        <a:ea typeface=""/>
        <a:cs typeface=""/>
      </a:majorFont>
      <a:minorFont>
        <a:latin typeface="TWK Everet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2013 - 2022 Theme">
  <a:themeElements>
    <a:clrScheme name="Office 2013 - 2022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9311392FD2014A8BF33E112C15B0BD" ma:contentTypeVersion="18" ma:contentTypeDescription="Create a new document." ma:contentTypeScope="" ma:versionID="6ae17f426e9af6e4a0931f5ad92bf4c3">
  <xsd:schema xmlns:xsd="http://www.w3.org/2001/XMLSchema" xmlns:xs="http://www.w3.org/2001/XMLSchema" xmlns:p="http://schemas.microsoft.com/office/2006/metadata/properties" xmlns:ns2="a5226747-f32e-43f6-bbfa-af267c4752f8" xmlns:ns3="9605fc78-f174-4002-8cb7-638e8066b4e2" targetNamespace="http://schemas.microsoft.com/office/2006/metadata/properties" ma:root="true" ma:fieldsID="2d0593064b56d8ccf6915bb65ae87e8e" ns2:_="" ns3:_="">
    <xsd:import namespace="a5226747-f32e-43f6-bbfa-af267c4752f8"/>
    <xsd:import namespace="9605fc78-f174-4002-8cb7-638e8066b4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ServiceType" minOccurs="0"/>
                <xsd:element ref="ns2:ServiceCode" minOccurs="0"/>
                <xsd:element ref="ns2:DocumentStatus" minOccurs="0"/>
                <xsd:element ref="ns2:Document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26747-f32e-43f6-bbfa-af267c475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ce42418-c1a3-4e6f-95ce-1aa3f06912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ServiceType" ma:index="22" nillable="true" ma:displayName="Service Type" ma:format="Dropdown" ma:internalName="ServiceType">
      <xsd:simpleType>
        <xsd:restriction base="dms:Choice">
          <xsd:enumeration value="Managed Service"/>
          <xsd:enumeration value="Professional Service"/>
          <xsd:enumeration value="Pathfinder"/>
        </xsd:restriction>
      </xsd:simpleType>
    </xsd:element>
    <xsd:element name="ServiceCode" ma:index="23" nillable="true" ma:displayName="Service Code" ma:format="Dropdown" ma:internalName="ServiceCode">
      <xsd:simpleType>
        <xsd:restriction base="dms:Text">
          <xsd:maxLength value="255"/>
        </xsd:restriction>
      </xsd:simpleType>
    </xsd:element>
    <xsd:element name="DocumentStatus" ma:index="24" nillable="true" ma:displayName="Document Status" ma:format="Dropdown" ma:internalName="DocumentStatus">
      <xsd:simpleType>
        <xsd:restriction base="dms:Choice">
          <xsd:enumeration value="Live"/>
          <xsd:enumeration value="Draft"/>
          <xsd:enumeration value="Archive"/>
        </xsd:restriction>
      </xsd:simpleType>
    </xsd:element>
    <xsd:element name="DocumentType" ma:index="25" nillable="true" ma:displayName="Document Type" ma:format="Dropdown" ma:internalName="DocumentType">
      <xsd:simpleType>
        <xsd:restriction base="dms:Choice">
          <xsd:enumeration value="Product Overview"/>
          <xsd:enumeration value="Customer PPT"/>
          <xsd:enumeration value="Service Description"/>
          <xsd:enumeration value="Battlecard"/>
          <xsd:enumeration value="Pricing"/>
          <xsd:enumeration value="Other"/>
          <xsd:enumeration value="Tech Spec"/>
          <xsd:enumeration value="Enablement"/>
          <xsd:enumeration value="Delivery"/>
          <xsd:enumeration value="Propos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05fc78-f174-4002-8cb7-638e8066b4e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e8e5a60-dca2-44a0-81cc-cb9885ce443e}" ma:internalName="TaxCatchAll" ma:showField="CatchAllData" ma:web="9605fc78-f174-4002-8cb7-638e8066b4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5226747-f32e-43f6-bbfa-af267c4752f8">
      <Terms xmlns="http://schemas.microsoft.com/office/infopath/2007/PartnerControls"/>
    </lcf76f155ced4ddcb4097134ff3c332f>
    <TaxCatchAll xmlns="9605fc78-f174-4002-8cb7-638e8066b4e2" xsi:nil="true"/>
    <DocumentStatus xmlns="a5226747-f32e-43f6-bbfa-af267c4752f8" xsi:nil="true"/>
    <DocumentType xmlns="a5226747-f32e-43f6-bbfa-af267c4752f8" xsi:nil="true"/>
    <ServiceType xmlns="a5226747-f32e-43f6-bbfa-af267c4752f8" xsi:nil="true"/>
    <ServiceCode xmlns="a5226747-f32e-43f6-bbfa-af267c4752f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F71822-4E27-4164-88B2-6F1AB7D5149B}">
  <ds:schemaRefs>
    <ds:schemaRef ds:uri="9605fc78-f174-4002-8cb7-638e8066b4e2"/>
    <ds:schemaRef ds:uri="a5226747-f32e-43f6-bbfa-af267c4752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41526C4-34F4-4689-AA78-25CC577980B9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purl.org/dc/dcmitype/"/>
    <ds:schemaRef ds:uri="9605fc78-f174-4002-8cb7-638e8066b4e2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a5226747-f32e-43f6-bbfa-af267c4752f8"/>
  </ds:schemaRefs>
</ds:datastoreItem>
</file>

<file path=customXml/itemProps3.xml><?xml version="1.0" encoding="utf-8"?>
<ds:datastoreItem xmlns:ds="http://schemas.openxmlformats.org/officeDocument/2006/customXml" ds:itemID="{5F9F14D8-C5CA-4679-B56C-7A44616D28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Application>LibreOffice/25.2.2.2$Windows_X86_64 LibreOffice_project/7370d4be9e3cf6031a51beef54ff3bda878e3fac</Application>
  <AppVersion>15.0000</AppVersion>
  <Words>1721</Words>
  <Paragraphs>299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Beth Bradford</dc:creator>
  <dc:description/>
  <dc:identifier>DAF8-cUqP3U</dc:identifier>
  <dc:language>en-GB</dc:language>
  <cp:lastModifiedBy/>
  <dcterms:modified xsi:type="dcterms:W3CDTF">2025-06-04T09:03:28Z</dcterms:modified>
  <cp:revision>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0x0101007C9311392FD2014A8BF33E112C15B0BD</vt:lpwstr>
  </property>
  <property fmtid="{D5CDD505-2E9C-101B-9397-08002B2CF9AE}" pid="3" name="HiddenSlides">
    <vt:i4>23</vt:i4>
  </property>
  <property fmtid="{D5CDD505-2E9C-101B-9397-08002B2CF9AE}" pid="4" name="MediaServiceImageTags">
    <vt:lpwstr/>
  </property>
  <property fmtid="{D5CDD505-2E9C-101B-9397-08002B2CF9AE}" pid="5" name="Notes">
    <vt:i4>8</vt:i4>
  </property>
  <property fmtid="{D5CDD505-2E9C-101B-9397-08002B2CF9AE}" pid="6" name="PresentationFormat">
    <vt:lpwstr>Custom</vt:lpwstr>
  </property>
  <property fmtid="{D5CDD505-2E9C-101B-9397-08002B2CF9AE}" pid="7" name="Slides">
    <vt:i4>39</vt:i4>
  </property>
</Properties>
</file>